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Canva Sans" panose="020B0604020202020204" charset="0"/>
      <p:regular r:id="rId35"/>
    </p:embeddedFont>
    <p:embeddedFont>
      <p:font typeface="Canva Sans Bold" panose="020B0604020202020204" charset="0"/>
      <p:regular r:id="rId36"/>
    </p:embeddedFont>
    <p:embeddedFont>
      <p:font typeface="Poppins Medium" panose="00000600000000000000" pitchFamily="2" charset="0"/>
      <p:regular r:id="rId37"/>
      <p:italic r:id="rId38"/>
    </p:embeddedFont>
    <p:embeddedFont>
      <p:font typeface="Poppins Medium Bold" panose="020B0604020202020204" charset="0"/>
      <p:regular r:id="rId39"/>
    </p:embeddedFont>
    <p:embeddedFont>
      <p:font typeface="Roboto Bold" panose="020B0604020202020204" charset="0"/>
      <p:regular r:id="rId40"/>
    </p:embeddedFont>
    <p:embeddedFont>
      <p:font typeface="Roboto Condensed" panose="02000000000000000000" pitchFamily="2" charset="0"/>
      <p:regular r:id="rId41"/>
      <p:bold r:id="rId42"/>
      <p:italic r:id="rId43"/>
      <p:boldItalic r:id="rId44"/>
    </p:embeddedFont>
    <p:embeddedFont>
      <p:font typeface="Roboto Condensed Bold" panose="02000000000000000000" charset="0"/>
      <p:regular r:id="rId45"/>
    </p:embeddedFont>
    <p:embeddedFont>
      <p:font typeface="Times New Roman" panose="02020603050405020304" pitchFamily="18"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4-24T16:41:54.513"/>
    </inkml:context>
    <inkml:brush xml:id="br0">
      <inkml:brushProperty name="width" value="0.05" units="cm"/>
      <inkml:brushProperty name="height" value="0.05" units="cm"/>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niva.brage.unit.no/niva-xmlui/handle/11250/215478"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nikhilkota04/Quality-Risk-Analysis-for-Sustainable-Smart-Water-Supply-Using-Data-Perception"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812027" y="730103"/>
            <a:ext cx="14663945" cy="9273180"/>
          </a:xfrm>
          <a:prstGeom prst="rect">
            <a:avLst/>
          </a:prstGeom>
        </p:spPr>
        <p:txBody>
          <a:bodyPr lIns="0" tIns="0" rIns="0" bIns="0" rtlCol="0" anchor="t">
            <a:spAutoFit/>
          </a:bodyPr>
          <a:lstStyle/>
          <a:p>
            <a:pPr algn="ctr">
              <a:lnSpc>
                <a:spcPts val="3362"/>
              </a:lnSpc>
              <a:spcBef>
                <a:spcPct val="0"/>
              </a:spcBef>
            </a:pPr>
            <a:r>
              <a:rPr lang="en-US" sz="2401" dirty="0">
                <a:solidFill>
                  <a:srgbClr val="000000"/>
                </a:solidFill>
                <a:latin typeface="Poppins Medium"/>
              </a:rPr>
              <a:t>A</a:t>
            </a:r>
          </a:p>
          <a:p>
            <a:pPr algn="ctr">
              <a:lnSpc>
                <a:spcPts val="2932"/>
              </a:lnSpc>
              <a:spcBef>
                <a:spcPct val="0"/>
              </a:spcBef>
            </a:pPr>
            <a:r>
              <a:rPr lang="en-US" sz="2094" dirty="0">
                <a:solidFill>
                  <a:srgbClr val="000000"/>
                </a:solidFill>
                <a:latin typeface="Poppins Medium"/>
              </a:rPr>
              <a:t>Major Project</a:t>
            </a:r>
          </a:p>
          <a:p>
            <a:pPr algn="ctr">
              <a:lnSpc>
                <a:spcPts val="2932"/>
              </a:lnSpc>
              <a:spcBef>
                <a:spcPct val="0"/>
              </a:spcBef>
            </a:pPr>
            <a:r>
              <a:rPr lang="en-US" sz="2094" dirty="0">
                <a:solidFill>
                  <a:srgbClr val="000000"/>
                </a:solidFill>
                <a:latin typeface="Poppins Medium"/>
              </a:rPr>
              <a:t>On</a:t>
            </a:r>
          </a:p>
          <a:p>
            <a:pPr algn="ctr">
              <a:lnSpc>
                <a:spcPts val="3912"/>
              </a:lnSpc>
              <a:spcBef>
                <a:spcPct val="0"/>
              </a:spcBef>
            </a:pPr>
            <a:r>
              <a:rPr lang="en-US" sz="2794" dirty="0">
                <a:solidFill>
                  <a:srgbClr val="000000"/>
                </a:solidFill>
                <a:latin typeface="Poppins Medium Bold"/>
              </a:rPr>
              <a:t>Quality Risk Analysis for Sustainable Smart Water Supply Using Data Perception</a:t>
            </a:r>
          </a:p>
          <a:p>
            <a:pPr algn="ctr">
              <a:lnSpc>
                <a:spcPts val="2932"/>
              </a:lnSpc>
              <a:spcBef>
                <a:spcPct val="0"/>
              </a:spcBef>
            </a:pPr>
            <a:r>
              <a:rPr lang="en-US" sz="2094" dirty="0">
                <a:solidFill>
                  <a:srgbClr val="000000"/>
                </a:solidFill>
                <a:latin typeface="Poppins Medium"/>
              </a:rPr>
              <a:t>(Submitted in partial fulfillment of the requirements for the award of Degree)</a:t>
            </a:r>
          </a:p>
          <a:p>
            <a:pPr algn="ctr">
              <a:lnSpc>
                <a:spcPts val="2512"/>
              </a:lnSpc>
              <a:spcBef>
                <a:spcPct val="0"/>
              </a:spcBef>
            </a:pPr>
            <a:r>
              <a:rPr lang="en-US" sz="1794" dirty="0">
                <a:solidFill>
                  <a:srgbClr val="000000"/>
                </a:solidFill>
                <a:latin typeface="Poppins Medium"/>
              </a:rPr>
              <a:t>BACHELOR OF TECHNOLOGY</a:t>
            </a:r>
          </a:p>
          <a:p>
            <a:pPr algn="ctr">
              <a:lnSpc>
                <a:spcPts val="2512"/>
              </a:lnSpc>
              <a:spcBef>
                <a:spcPct val="0"/>
              </a:spcBef>
            </a:pPr>
            <a:r>
              <a:rPr lang="en-US" sz="1794" dirty="0">
                <a:solidFill>
                  <a:srgbClr val="000000"/>
                </a:solidFill>
                <a:latin typeface="Poppins Medium"/>
              </a:rPr>
              <a:t>In</a:t>
            </a:r>
          </a:p>
          <a:p>
            <a:pPr algn="ctr">
              <a:lnSpc>
                <a:spcPts val="2512"/>
              </a:lnSpc>
              <a:spcBef>
                <a:spcPct val="0"/>
              </a:spcBef>
            </a:pPr>
            <a:r>
              <a:rPr lang="en-US" sz="1794" dirty="0">
                <a:solidFill>
                  <a:srgbClr val="000000"/>
                </a:solidFill>
                <a:latin typeface="Poppins Medium"/>
              </a:rPr>
              <a:t>COMPUTER SCIENCE AND ENGINEERING</a:t>
            </a:r>
          </a:p>
          <a:p>
            <a:pPr algn="ctr">
              <a:lnSpc>
                <a:spcPts val="2932"/>
              </a:lnSpc>
              <a:spcBef>
                <a:spcPct val="0"/>
              </a:spcBef>
            </a:pPr>
            <a:r>
              <a:rPr lang="en-US" sz="2094" dirty="0">
                <a:solidFill>
                  <a:srgbClr val="000000"/>
                </a:solidFill>
                <a:latin typeface="Poppins Medium"/>
              </a:rPr>
              <a:t>By</a:t>
            </a:r>
          </a:p>
          <a:p>
            <a:pPr algn="ctr">
              <a:lnSpc>
                <a:spcPts val="2932"/>
              </a:lnSpc>
              <a:spcBef>
                <a:spcPct val="0"/>
              </a:spcBef>
            </a:pPr>
            <a:r>
              <a:rPr lang="en-US" sz="2094" dirty="0">
                <a:solidFill>
                  <a:srgbClr val="000000"/>
                </a:solidFill>
                <a:latin typeface="Poppins Medium"/>
              </a:rPr>
              <a:t>RACHAMALLA SINDHUJA(197R1A05P4)</a:t>
            </a:r>
          </a:p>
          <a:p>
            <a:pPr algn="ctr">
              <a:lnSpc>
                <a:spcPts val="2932"/>
              </a:lnSpc>
              <a:spcBef>
                <a:spcPct val="0"/>
              </a:spcBef>
            </a:pPr>
            <a:r>
              <a:rPr lang="en-US" sz="2094" dirty="0">
                <a:solidFill>
                  <a:srgbClr val="000000"/>
                </a:solidFill>
                <a:latin typeface="Poppins Medium"/>
              </a:rPr>
              <a:t>KOTA VENKATA NIKHIL(197R1A05M1)</a:t>
            </a:r>
          </a:p>
          <a:p>
            <a:pPr algn="ctr">
              <a:lnSpc>
                <a:spcPts val="2932"/>
              </a:lnSpc>
              <a:spcBef>
                <a:spcPct val="0"/>
              </a:spcBef>
            </a:pPr>
            <a:r>
              <a:rPr lang="en-US" sz="2094" dirty="0">
                <a:solidFill>
                  <a:srgbClr val="000000"/>
                </a:solidFill>
                <a:latin typeface="Poppins Medium"/>
              </a:rPr>
              <a:t>G.J MANIKANTA VARMA(197R1A05K8)</a:t>
            </a:r>
          </a:p>
          <a:p>
            <a:pPr algn="ctr">
              <a:lnSpc>
                <a:spcPts val="2932"/>
              </a:lnSpc>
              <a:spcBef>
                <a:spcPct val="0"/>
              </a:spcBef>
            </a:pPr>
            <a:endParaRPr lang="en-US" sz="2094" dirty="0">
              <a:solidFill>
                <a:srgbClr val="000000"/>
              </a:solidFill>
              <a:latin typeface="Poppins Medium"/>
            </a:endParaRPr>
          </a:p>
          <a:p>
            <a:pPr algn="ctr">
              <a:lnSpc>
                <a:spcPts val="2932"/>
              </a:lnSpc>
              <a:spcBef>
                <a:spcPct val="0"/>
              </a:spcBef>
            </a:pPr>
            <a:r>
              <a:rPr lang="en-US" sz="2094" dirty="0">
                <a:solidFill>
                  <a:srgbClr val="000000"/>
                </a:solidFill>
                <a:latin typeface="Poppins Medium"/>
              </a:rPr>
              <a:t>Under the Guidance of</a:t>
            </a:r>
          </a:p>
          <a:p>
            <a:pPr algn="ctr">
              <a:lnSpc>
                <a:spcPts val="3212"/>
              </a:lnSpc>
              <a:spcBef>
                <a:spcPct val="0"/>
              </a:spcBef>
            </a:pPr>
            <a:r>
              <a:rPr lang="en-US" sz="2294" dirty="0">
                <a:solidFill>
                  <a:srgbClr val="000000"/>
                </a:solidFill>
                <a:latin typeface="Poppins Medium"/>
              </a:rPr>
              <a:t>B.P DEEPAK KUMAR</a:t>
            </a:r>
          </a:p>
          <a:p>
            <a:pPr algn="ctr">
              <a:lnSpc>
                <a:spcPts val="2232"/>
              </a:lnSpc>
              <a:spcBef>
                <a:spcPct val="0"/>
              </a:spcBef>
            </a:pPr>
            <a:r>
              <a:rPr lang="en-US" sz="1594" dirty="0">
                <a:solidFill>
                  <a:srgbClr val="000000"/>
                </a:solidFill>
                <a:latin typeface="Poppins Medium"/>
              </a:rPr>
              <a:t>(Assistant Professor)</a:t>
            </a:r>
          </a:p>
          <a:p>
            <a:pPr algn="ctr">
              <a:lnSpc>
                <a:spcPts val="3362"/>
              </a:lnSpc>
              <a:spcBef>
                <a:spcPct val="0"/>
              </a:spcBef>
            </a:pPr>
            <a:endParaRPr lang="en-US" sz="1594" dirty="0">
              <a:solidFill>
                <a:srgbClr val="000000"/>
              </a:solidFill>
              <a:latin typeface="Poppins Medium"/>
            </a:endParaRPr>
          </a:p>
          <a:p>
            <a:pPr algn="ctr">
              <a:lnSpc>
                <a:spcPts val="3362"/>
              </a:lnSpc>
              <a:spcBef>
                <a:spcPct val="0"/>
              </a:spcBef>
            </a:pPr>
            <a:endParaRPr lang="en-US" sz="1594" dirty="0">
              <a:solidFill>
                <a:srgbClr val="000000"/>
              </a:solidFill>
              <a:latin typeface="Poppins Medium"/>
            </a:endParaRPr>
          </a:p>
          <a:p>
            <a:pPr algn="ctr">
              <a:lnSpc>
                <a:spcPts val="3362"/>
              </a:lnSpc>
              <a:spcBef>
                <a:spcPct val="0"/>
              </a:spcBef>
            </a:pPr>
            <a:endParaRPr lang="en-US" sz="1594" dirty="0">
              <a:solidFill>
                <a:srgbClr val="000000"/>
              </a:solidFill>
              <a:latin typeface="Poppins Medium"/>
            </a:endParaRPr>
          </a:p>
          <a:p>
            <a:pPr algn="ctr">
              <a:lnSpc>
                <a:spcPts val="2932"/>
              </a:lnSpc>
              <a:spcBef>
                <a:spcPct val="0"/>
              </a:spcBef>
            </a:pPr>
            <a:endParaRPr lang="en-US" sz="1594" dirty="0">
              <a:solidFill>
                <a:srgbClr val="000000"/>
              </a:solidFill>
              <a:latin typeface="Poppins Medium"/>
            </a:endParaRPr>
          </a:p>
          <a:p>
            <a:pPr algn="ctr">
              <a:lnSpc>
                <a:spcPts val="2932"/>
              </a:lnSpc>
              <a:spcBef>
                <a:spcPct val="0"/>
              </a:spcBef>
            </a:pPr>
            <a:r>
              <a:rPr lang="en-US" sz="2094" dirty="0">
                <a:solidFill>
                  <a:srgbClr val="000000"/>
                </a:solidFill>
                <a:latin typeface="Poppins Medium"/>
              </a:rPr>
              <a:t>DEPARTMENT OF COMPUTER SCIENCE AND ENGINEERING</a:t>
            </a:r>
          </a:p>
          <a:p>
            <a:pPr algn="ctr">
              <a:lnSpc>
                <a:spcPts val="2520"/>
              </a:lnSpc>
              <a:spcBef>
                <a:spcPct val="0"/>
              </a:spcBef>
            </a:pPr>
            <a:r>
              <a:rPr lang="en-US" sz="1800" dirty="0">
                <a:solidFill>
                  <a:srgbClr val="000000"/>
                </a:solidFill>
                <a:latin typeface="Poppins Medium"/>
              </a:rPr>
              <a:t>CMR TECHNICAL CAMPUS</a:t>
            </a:r>
          </a:p>
          <a:p>
            <a:pPr algn="ctr">
              <a:lnSpc>
                <a:spcPts val="2520"/>
              </a:lnSpc>
              <a:spcBef>
                <a:spcPct val="0"/>
              </a:spcBef>
            </a:pPr>
            <a:r>
              <a:rPr lang="en-US" sz="1800" dirty="0">
                <a:solidFill>
                  <a:srgbClr val="000000"/>
                </a:solidFill>
                <a:latin typeface="Poppins Medium"/>
              </a:rPr>
              <a:t>UGC AUTONOMOUS</a:t>
            </a:r>
          </a:p>
          <a:p>
            <a:pPr algn="ctr">
              <a:lnSpc>
                <a:spcPts val="1679"/>
              </a:lnSpc>
              <a:spcBef>
                <a:spcPct val="0"/>
              </a:spcBef>
            </a:pPr>
            <a:r>
              <a:rPr lang="en-US" sz="1200" dirty="0">
                <a:solidFill>
                  <a:srgbClr val="000000"/>
                </a:solidFill>
                <a:latin typeface="Poppins Medium"/>
              </a:rPr>
              <a:t>(Accredited by NAAC, NBA, Permanently Affiliated to JNTUH, Approved by AICTE, New Delhi) Recognized Under</a:t>
            </a:r>
          </a:p>
          <a:p>
            <a:pPr algn="ctr">
              <a:lnSpc>
                <a:spcPts val="1679"/>
              </a:lnSpc>
              <a:spcBef>
                <a:spcPct val="0"/>
              </a:spcBef>
            </a:pPr>
            <a:r>
              <a:rPr lang="en-US" sz="1200" dirty="0">
                <a:solidFill>
                  <a:srgbClr val="000000"/>
                </a:solidFill>
                <a:latin typeface="Poppins Medium"/>
              </a:rPr>
              <a:t>Section 2(f) &amp; 12(B) of the UGCAct.1956, Kandlakoya (V), </a:t>
            </a:r>
            <a:r>
              <a:rPr lang="en-US" sz="1200" dirty="0" err="1">
                <a:solidFill>
                  <a:srgbClr val="000000"/>
                </a:solidFill>
                <a:latin typeface="Poppins Medium"/>
              </a:rPr>
              <a:t>Medchal</a:t>
            </a:r>
            <a:r>
              <a:rPr lang="en-US" sz="1200" dirty="0">
                <a:solidFill>
                  <a:srgbClr val="000000"/>
                </a:solidFill>
                <a:latin typeface="Poppins Medium"/>
              </a:rPr>
              <a:t> Road, Hyderabad-501401.</a:t>
            </a:r>
          </a:p>
          <a:p>
            <a:pPr algn="ctr">
              <a:lnSpc>
                <a:spcPts val="1679"/>
              </a:lnSpc>
              <a:spcBef>
                <a:spcPct val="0"/>
              </a:spcBef>
            </a:pPr>
            <a:r>
              <a:rPr lang="en-US" sz="1200" dirty="0">
                <a:solidFill>
                  <a:srgbClr val="000000"/>
                </a:solidFill>
                <a:latin typeface="Poppins Medium"/>
              </a:rPr>
              <a:t>2019-2023 </a:t>
            </a:r>
          </a:p>
        </p:txBody>
      </p:sp>
      <p:pic>
        <p:nvPicPr>
          <p:cNvPr id="3" name="Picture 3"/>
          <p:cNvPicPr>
            <a:picLocks noChangeAspect="1"/>
          </p:cNvPicPr>
          <p:nvPr/>
        </p:nvPicPr>
        <p:blipFill>
          <a:blip r:embed="rId2"/>
          <a:srcRect/>
          <a:stretch>
            <a:fillRect/>
          </a:stretch>
        </p:blipFill>
        <p:spPr>
          <a:xfrm>
            <a:off x="8075543" y="6336938"/>
            <a:ext cx="2136915" cy="2136915"/>
          </a:xfrm>
          <a:prstGeom prst="rect">
            <a:avLst/>
          </a:prstGeom>
        </p:spPr>
      </p:pic>
      <p:sp>
        <p:nvSpPr>
          <p:cNvPr id="4" name="AutoShape 4"/>
          <p:cNvSpPr/>
          <p:nvPr/>
        </p:nvSpPr>
        <p:spPr>
          <a:xfrm>
            <a:off x="393237" y="9987903"/>
            <a:ext cx="17548714" cy="0"/>
          </a:xfrm>
          <a:prstGeom prst="line">
            <a:avLst/>
          </a:prstGeom>
          <a:ln w="95250" cap="flat">
            <a:solidFill>
              <a:srgbClr val="21325E"/>
            </a:solidFill>
            <a:prstDash val="solid"/>
            <a:headEnd type="none" w="sm" len="sm"/>
            <a:tailEnd type="none" w="sm" len="sm"/>
          </a:ln>
        </p:spPr>
      </p:sp>
      <p:sp>
        <p:nvSpPr>
          <p:cNvPr id="5" name="AutoShape 5"/>
          <p:cNvSpPr/>
          <p:nvPr/>
        </p:nvSpPr>
        <p:spPr>
          <a:xfrm>
            <a:off x="393237" y="527697"/>
            <a:ext cx="17548714" cy="0"/>
          </a:xfrm>
          <a:prstGeom prst="line">
            <a:avLst/>
          </a:prstGeom>
          <a:ln w="95250" cap="flat">
            <a:solidFill>
              <a:srgbClr val="21325E"/>
            </a:solidFill>
            <a:prstDash val="solid"/>
            <a:headEnd type="none" w="sm" len="sm"/>
            <a:tailEnd type="none" w="sm" len="sm"/>
          </a:ln>
        </p:spPr>
      </p:sp>
      <p:sp>
        <p:nvSpPr>
          <p:cNvPr id="6" name="AutoShape 6"/>
          <p:cNvSpPr/>
          <p:nvPr/>
        </p:nvSpPr>
        <p:spPr>
          <a:xfrm rot="5400000">
            <a:off x="-4333871" y="5293519"/>
            <a:ext cx="9484019" cy="0"/>
          </a:xfrm>
          <a:prstGeom prst="line">
            <a:avLst/>
          </a:prstGeom>
          <a:ln w="95250" cap="flat">
            <a:solidFill>
              <a:srgbClr val="21325E"/>
            </a:solidFill>
            <a:prstDash val="solid"/>
            <a:headEnd type="none" w="sm" len="sm"/>
            <a:tailEnd type="none" w="sm" len="sm"/>
          </a:ln>
        </p:spPr>
      </p:sp>
      <p:sp>
        <p:nvSpPr>
          <p:cNvPr id="7" name="AutoShape 7"/>
          <p:cNvSpPr/>
          <p:nvPr/>
        </p:nvSpPr>
        <p:spPr>
          <a:xfrm rot="5400000">
            <a:off x="13211848" y="5257800"/>
            <a:ext cx="9412582" cy="0"/>
          </a:xfrm>
          <a:prstGeom prst="line">
            <a:avLst/>
          </a:prstGeom>
          <a:ln w="95250" cap="flat">
            <a:solidFill>
              <a:srgbClr val="21325E"/>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182" y="9720770"/>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sp>
        <p:nvSpPr>
          <p:cNvPr id="6" name="TextBox 6"/>
          <p:cNvSpPr txBox="1"/>
          <p:nvPr/>
        </p:nvSpPr>
        <p:spPr>
          <a:xfrm>
            <a:off x="778405" y="904875"/>
            <a:ext cx="5141990" cy="1074407"/>
          </a:xfrm>
          <a:prstGeom prst="rect">
            <a:avLst/>
          </a:prstGeom>
        </p:spPr>
        <p:txBody>
          <a:bodyPr lIns="0" tIns="0" rIns="0" bIns="0" rtlCol="0" anchor="t">
            <a:spAutoFit/>
          </a:bodyPr>
          <a:lstStyle/>
          <a:p>
            <a:pPr>
              <a:lnSpc>
                <a:spcPts val="8762"/>
              </a:lnSpc>
            </a:pPr>
            <a:r>
              <a:rPr lang="en-US" sz="6259">
                <a:solidFill>
                  <a:srgbClr val="81CFC2"/>
                </a:solidFill>
                <a:latin typeface="Roboto Condensed Bold"/>
              </a:rPr>
              <a:t>ARCHITECTURE</a:t>
            </a:r>
          </a:p>
        </p:txBody>
      </p:sp>
      <p:pic>
        <p:nvPicPr>
          <p:cNvPr id="7" name="Picture 7"/>
          <p:cNvPicPr>
            <a:picLocks noChangeAspect="1"/>
          </p:cNvPicPr>
          <p:nvPr/>
        </p:nvPicPr>
        <p:blipFill>
          <a:blip r:embed="rId2"/>
          <a:srcRect t="1437" r="787" b="1437"/>
          <a:stretch>
            <a:fillRect/>
          </a:stretch>
        </p:blipFill>
        <p:spPr>
          <a:xfrm>
            <a:off x="6172200" y="347663"/>
            <a:ext cx="8023996" cy="9025445"/>
          </a:xfrm>
          <a:prstGeom prst="rect">
            <a:avLst/>
          </a:prstGeom>
        </p:spPr>
      </p:pic>
      <p:grpSp>
        <p:nvGrpSpPr>
          <p:cNvPr id="8" name="Group 8"/>
          <p:cNvGrpSpPr/>
          <p:nvPr/>
        </p:nvGrpSpPr>
        <p:grpSpPr>
          <a:xfrm rot="-5400000">
            <a:off x="11028497" y="1900956"/>
            <a:ext cx="10287000" cy="6485088"/>
            <a:chOff x="0" y="0"/>
            <a:chExt cx="3130550" cy="1973548"/>
          </a:xfrm>
        </p:grpSpPr>
        <p:sp>
          <p:nvSpPr>
            <p:cNvPr id="9" name="Freeform 9"/>
            <p:cNvSpPr/>
            <p:nvPr/>
          </p:nvSpPr>
          <p:spPr>
            <a:xfrm>
              <a:off x="0" y="0"/>
              <a:ext cx="3130550" cy="1973548"/>
            </a:xfrm>
            <a:custGeom>
              <a:avLst/>
              <a:gdLst/>
              <a:ahLst/>
              <a:cxnLst/>
              <a:rect l="l" t="t" r="r" b="b"/>
              <a:pathLst>
                <a:path w="3130550" h="1973548">
                  <a:moveTo>
                    <a:pt x="0" y="1123950"/>
                  </a:moveTo>
                  <a:lnTo>
                    <a:pt x="0" y="1973548"/>
                  </a:lnTo>
                  <a:lnTo>
                    <a:pt x="3130550" y="1973548"/>
                  </a:lnTo>
                  <a:lnTo>
                    <a:pt x="3130550" y="0"/>
                  </a:lnTo>
                  <a:close/>
                </a:path>
              </a:pathLst>
            </a:custGeom>
            <a:solidFill>
              <a:srgbClr val="EF7B54"/>
            </a:solid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315200" y="167640"/>
            <a:ext cx="3919283" cy="1236345"/>
          </a:xfrm>
          <a:prstGeom prst="rect">
            <a:avLst/>
          </a:prstGeom>
        </p:spPr>
        <p:txBody>
          <a:bodyPr lIns="0" tIns="0" rIns="0" bIns="0" rtlCol="0" anchor="t">
            <a:spAutoFit/>
          </a:bodyPr>
          <a:lstStyle/>
          <a:p>
            <a:pPr>
              <a:lnSpc>
                <a:spcPts val="10080"/>
              </a:lnSpc>
            </a:pPr>
            <a:r>
              <a:rPr lang="en-US" sz="7200">
                <a:solidFill>
                  <a:srgbClr val="EF7B54"/>
                </a:solidFill>
                <a:latin typeface="Roboto Condensed Bold"/>
              </a:rPr>
              <a:t>MODULES</a:t>
            </a:r>
          </a:p>
        </p:txBody>
      </p:sp>
      <p:grpSp>
        <p:nvGrpSpPr>
          <p:cNvPr id="3" name="Group 3"/>
          <p:cNvGrpSpPr/>
          <p:nvPr/>
        </p:nvGrpSpPr>
        <p:grpSpPr>
          <a:xfrm>
            <a:off x="2109182" y="9720770"/>
            <a:ext cx="14069636" cy="190500"/>
            <a:chOff x="0" y="0"/>
            <a:chExt cx="18759515" cy="254000"/>
          </a:xfrm>
        </p:grpSpPr>
        <p:sp>
          <p:nvSpPr>
            <p:cNvPr id="4" name="AutoShape 4"/>
            <p:cNvSpPr/>
            <p:nvPr/>
          </p:nvSpPr>
          <p:spPr>
            <a:xfrm>
              <a:off x="0" y="0"/>
              <a:ext cx="6148625" cy="0"/>
            </a:xfrm>
            <a:prstGeom prst="line">
              <a:avLst/>
            </a:prstGeom>
            <a:ln w="254000" cap="flat">
              <a:solidFill>
                <a:srgbClr val="000000"/>
              </a:solidFill>
              <a:prstDash val="solid"/>
              <a:headEnd type="none" w="sm" len="sm"/>
              <a:tailEnd type="none" w="sm" len="sm"/>
            </a:ln>
          </p:spPr>
        </p:sp>
        <p:sp>
          <p:nvSpPr>
            <p:cNvPr id="5" name="AutoShape 5"/>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6" name="AutoShape 6"/>
            <p:cNvSpPr/>
            <p:nvPr/>
          </p:nvSpPr>
          <p:spPr>
            <a:xfrm>
              <a:off x="12563833" y="0"/>
              <a:ext cx="6195681" cy="0"/>
            </a:xfrm>
            <a:prstGeom prst="line">
              <a:avLst/>
            </a:prstGeom>
            <a:ln w="254000" cap="flat">
              <a:solidFill>
                <a:srgbClr val="81CFC2"/>
              </a:solidFill>
              <a:prstDash val="solid"/>
              <a:headEnd type="none" w="sm" len="sm"/>
              <a:tailEnd type="none" w="sm" len="sm"/>
            </a:ln>
          </p:spPr>
        </p:sp>
      </p:grpSp>
      <p:sp>
        <p:nvSpPr>
          <p:cNvPr id="7" name="AutoShape 7"/>
          <p:cNvSpPr/>
          <p:nvPr/>
        </p:nvSpPr>
        <p:spPr>
          <a:xfrm>
            <a:off x="6813529" y="1403985"/>
            <a:ext cx="4660943" cy="0"/>
          </a:xfrm>
          <a:prstGeom prst="line">
            <a:avLst/>
          </a:prstGeom>
          <a:ln w="38100" cap="flat">
            <a:solidFill>
              <a:srgbClr val="000000"/>
            </a:solidFill>
            <a:prstDash val="solid"/>
            <a:headEnd type="none" w="sm" len="sm"/>
            <a:tailEnd type="none" w="sm" len="sm"/>
          </a:ln>
        </p:spPr>
      </p:sp>
      <p:sp>
        <p:nvSpPr>
          <p:cNvPr id="8" name="TextBox 8"/>
          <p:cNvSpPr txBox="1"/>
          <p:nvPr/>
        </p:nvSpPr>
        <p:spPr>
          <a:xfrm>
            <a:off x="1065305" y="1638300"/>
            <a:ext cx="16122097" cy="7645993"/>
          </a:xfrm>
          <a:prstGeom prst="rect">
            <a:avLst/>
          </a:prstGeom>
        </p:spPr>
        <p:txBody>
          <a:bodyPr lIns="0" tIns="0" rIns="0" bIns="0" rtlCol="0" anchor="t">
            <a:spAutoFit/>
          </a:bodyPr>
          <a:lstStyle/>
          <a:p>
            <a:pPr marL="750607" lvl="1" indent="-375303" algn="just">
              <a:lnSpc>
                <a:spcPts val="4867"/>
              </a:lnSpc>
              <a:buFont typeface="Arial"/>
              <a:buChar char="•"/>
            </a:pPr>
            <a:r>
              <a:rPr lang="en-US" sz="3476" dirty="0">
                <a:solidFill>
                  <a:srgbClr val="21325E"/>
                </a:solidFill>
                <a:latin typeface="Roboto Condensed Bold"/>
              </a:rPr>
              <a:t>Data Collection: </a:t>
            </a:r>
            <a:r>
              <a:rPr lang="en-US" sz="3476" dirty="0">
                <a:solidFill>
                  <a:srgbClr val="000000"/>
                </a:solidFill>
                <a:latin typeface="Roboto Condensed"/>
              </a:rPr>
              <a:t>This step was done by the original owners of the dataset. And the composition of the dataset.</a:t>
            </a:r>
          </a:p>
          <a:p>
            <a:pPr algn="just">
              <a:lnSpc>
                <a:spcPts val="4867"/>
              </a:lnSpc>
            </a:pPr>
            <a:endParaRPr lang="en-US" sz="3476" dirty="0">
              <a:solidFill>
                <a:srgbClr val="000000"/>
              </a:solidFill>
              <a:latin typeface="Roboto Condensed"/>
            </a:endParaRPr>
          </a:p>
          <a:p>
            <a:pPr marL="750607" lvl="1" indent="-375303" algn="just">
              <a:lnSpc>
                <a:spcPts val="4345"/>
              </a:lnSpc>
              <a:buFont typeface="Arial"/>
              <a:buChar char="•"/>
            </a:pPr>
            <a:r>
              <a:rPr lang="en-US" sz="3476" dirty="0">
                <a:solidFill>
                  <a:srgbClr val="21325E"/>
                </a:solidFill>
                <a:latin typeface="Roboto Condensed Bold"/>
              </a:rPr>
              <a:t>Data Preprocessing: </a:t>
            </a:r>
            <a:r>
              <a:rPr lang="en-US" sz="3476" dirty="0">
                <a:solidFill>
                  <a:srgbClr val="000000"/>
                </a:solidFill>
                <a:latin typeface="Roboto Condensed"/>
              </a:rPr>
              <a:t>The data which was collected might contain missing values that may lead to inconsistency. To gain better results data need to be preprocessed so as to improve the efficiency o the algorithm.</a:t>
            </a:r>
          </a:p>
          <a:p>
            <a:pPr algn="just">
              <a:lnSpc>
                <a:spcPts val="4345"/>
              </a:lnSpc>
            </a:pPr>
            <a:endParaRPr lang="en-US" sz="3476" dirty="0">
              <a:solidFill>
                <a:srgbClr val="000000"/>
              </a:solidFill>
              <a:latin typeface="Roboto Condensed"/>
            </a:endParaRPr>
          </a:p>
          <a:p>
            <a:pPr marL="750607" lvl="1" indent="-375303" algn="just">
              <a:lnSpc>
                <a:spcPts val="4867"/>
              </a:lnSpc>
              <a:buFont typeface="Arial"/>
              <a:buChar char="•"/>
            </a:pPr>
            <a:r>
              <a:rPr lang="en-US" sz="3476" dirty="0">
                <a:solidFill>
                  <a:srgbClr val="21325E"/>
                </a:solidFill>
                <a:latin typeface="Roboto Condensed Bold"/>
              </a:rPr>
              <a:t>Model Selection: </a:t>
            </a:r>
            <a:r>
              <a:rPr lang="en-US" sz="3476" dirty="0">
                <a:solidFill>
                  <a:srgbClr val="000000"/>
                </a:solidFill>
                <a:latin typeface="Roboto Condensed"/>
              </a:rPr>
              <a:t>It’s vital to split the data into training and test sets first. So before training our models, we split the data into Training set which was 70% of the whole dataset and Test set which was the remaining 30%.</a:t>
            </a:r>
            <a:r>
              <a:rPr lang="en-US" sz="3476" dirty="0">
                <a:solidFill>
                  <a:srgbClr val="21325E"/>
                </a:solidFill>
                <a:latin typeface="Roboto Condensed"/>
              </a:rPr>
              <a:t> </a:t>
            </a:r>
          </a:p>
          <a:p>
            <a:pPr algn="just">
              <a:lnSpc>
                <a:spcPts val="4867"/>
              </a:lnSpc>
            </a:pPr>
            <a:endParaRPr lang="en-US" sz="3476" dirty="0">
              <a:solidFill>
                <a:srgbClr val="21325E"/>
              </a:solidFill>
              <a:latin typeface="Roboto Condensed"/>
            </a:endParaRPr>
          </a:p>
          <a:p>
            <a:pPr marL="750607" lvl="1" indent="-375303" algn="just">
              <a:lnSpc>
                <a:spcPts val="4867"/>
              </a:lnSpc>
              <a:buFont typeface="Arial"/>
              <a:buChar char="•"/>
            </a:pPr>
            <a:r>
              <a:rPr lang="en-US" sz="3476" dirty="0">
                <a:solidFill>
                  <a:srgbClr val="21325E"/>
                </a:solidFill>
                <a:latin typeface="Roboto Condensed Bold"/>
              </a:rPr>
              <a:t>Predict the results:  </a:t>
            </a:r>
            <a:r>
              <a:rPr lang="en-US" sz="3476" dirty="0">
                <a:solidFill>
                  <a:srgbClr val="000000"/>
                </a:solidFill>
                <a:latin typeface="Roboto Condensed"/>
              </a:rPr>
              <a:t>The designed system is tested with test set and the performance is assured.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182" y="9720770"/>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pic>
        <p:nvPicPr>
          <p:cNvPr id="6" name="Picture 6"/>
          <p:cNvPicPr>
            <a:picLocks noChangeAspect="1"/>
          </p:cNvPicPr>
          <p:nvPr/>
        </p:nvPicPr>
        <p:blipFill>
          <a:blip r:embed="rId2"/>
          <a:srcRect l="2014" r="985"/>
          <a:stretch>
            <a:fillRect/>
          </a:stretch>
        </p:blipFill>
        <p:spPr>
          <a:xfrm>
            <a:off x="7532270" y="1239280"/>
            <a:ext cx="9048704" cy="8358383"/>
          </a:xfrm>
          <a:prstGeom prst="rect">
            <a:avLst/>
          </a:prstGeom>
        </p:spPr>
      </p:pic>
      <p:sp>
        <p:nvSpPr>
          <p:cNvPr id="7" name="TextBox 7"/>
          <p:cNvSpPr txBox="1"/>
          <p:nvPr/>
        </p:nvSpPr>
        <p:spPr>
          <a:xfrm>
            <a:off x="1028700" y="2312234"/>
            <a:ext cx="6785332" cy="863599"/>
          </a:xfrm>
          <a:prstGeom prst="rect">
            <a:avLst/>
          </a:prstGeom>
        </p:spPr>
        <p:txBody>
          <a:bodyPr lIns="0" tIns="0" rIns="0" bIns="0" rtlCol="0" anchor="t">
            <a:spAutoFit/>
          </a:bodyPr>
          <a:lstStyle/>
          <a:p>
            <a:pPr>
              <a:lnSpc>
                <a:spcPts val="7000"/>
              </a:lnSpc>
            </a:pPr>
            <a:r>
              <a:rPr lang="en-US" sz="5000">
                <a:solidFill>
                  <a:srgbClr val="EF7B54"/>
                </a:solidFill>
                <a:latin typeface="Roboto Condensed Bold"/>
              </a:rPr>
              <a:t>USE CASE DIAGRAM</a:t>
            </a:r>
          </a:p>
        </p:txBody>
      </p:sp>
      <p:grpSp>
        <p:nvGrpSpPr>
          <p:cNvPr id="8" name="Group 8"/>
          <p:cNvGrpSpPr/>
          <p:nvPr/>
        </p:nvGrpSpPr>
        <p:grpSpPr>
          <a:xfrm>
            <a:off x="1028700" y="458599"/>
            <a:ext cx="16230600" cy="742769"/>
            <a:chOff x="0" y="0"/>
            <a:chExt cx="6350140" cy="290604"/>
          </a:xfrm>
        </p:grpSpPr>
        <p:sp>
          <p:nvSpPr>
            <p:cNvPr id="9" name="Freeform 9"/>
            <p:cNvSpPr/>
            <p:nvPr/>
          </p:nvSpPr>
          <p:spPr>
            <a:xfrm>
              <a:off x="0" y="0"/>
              <a:ext cx="6350140" cy="290604"/>
            </a:xfrm>
            <a:custGeom>
              <a:avLst/>
              <a:gdLst/>
              <a:ahLst/>
              <a:cxnLst/>
              <a:rect l="l" t="t" r="r" b="b"/>
              <a:pathLst>
                <a:path w="6350140" h="290604">
                  <a:moveTo>
                    <a:pt x="0" y="0"/>
                  </a:moveTo>
                  <a:lnTo>
                    <a:pt x="6350140" y="0"/>
                  </a:lnTo>
                  <a:lnTo>
                    <a:pt x="6350140" y="290604"/>
                  </a:lnTo>
                  <a:lnTo>
                    <a:pt x="0" y="290604"/>
                  </a:lnTo>
                  <a:close/>
                </a:path>
              </a:pathLst>
            </a:custGeom>
            <a:solidFill>
              <a:srgbClr val="000000"/>
            </a:solidFill>
            <a:ln w="38100">
              <a:solidFill>
                <a:srgbClr val="000000"/>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1" name="TextBox 11"/>
          <p:cNvSpPr txBox="1"/>
          <p:nvPr/>
        </p:nvSpPr>
        <p:spPr>
          <a:xfrm>
            <a:off x="6860157" y="391580"/>
            <a:ext cx="4567685" cy="932894"/>
          </a:xfrm>
          <a:prstGeom prst="rect">
            <a:avLst/>
          </a:prstGeom>
        </p:spPr>
        <p:txBody>
          <a:bodyPr lIns="0" tIns="0" rIns="0" bIns="0" rtlCol="0" anchor="t">
            <a:spAutoFit/>
          </a:bodyPr>
          <a:lstStyle/>
          <a:p>
            <a:pPr>
              <a:lnSpc>
                <a:spcPts val="7539"/>
              </a:lnSpc>
            </a:pPr>
            <a:r>
              <a:rPr lang="en-US" sz="5385" dirty="0">
                <a:solidFill>
                  <a:srgbClr val="81CFC2"/>
                </a:solidFill>
                <a:latin typeface="Roboto Condensed Bold"/>
              </a:rPr>
              <a:t>UML DIAGRAMS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182" y="9720770"/>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sp>
        <p:nvSpPr>
          <p:cNvPr id="7" name="TextBox 7"/>
          <p:cNvSpPr txBox="1"/>
          <p:nvPr/>
        </p:nvSpPr>
        <p:spPr>
          <a:xfrm>
            <a:off x="1474815" y="1987395"/>
            <a:ext cx="4722634" cy="863599"/>
          </a:xfrm>
          <a:prstGeom prst="rect">
            <a:avLst/>
          </a:prstGeom>
        </p:spPr>
        <p:txBody>
          <a:bodyPr lIns="0" tIns="0" rIns="0" bIns="0" rtlCol="0" anchor="t">
            <a:spAutoFit/>
          </a:bodyPr>
          <a:lstStyle/>
          <a:p>
            <a:pPr>
              <a:lnSpc>
                <a:spcPts val="7000"/>
              </a:lnSpc>
            </a:pPr>
            <a:r>
              <a:rPr lang="en-US" sz="5000">
                <a:solidFill>
                  <a:srgbClr val="EF7B54"/>
                </a:solidFill>
                <a:latin typeface="Roboto Condensed Bold"/>
              </a:rPr>
              <a:t>CLASS DIAGRAM</a:t>
            </a:r>
          </a:p>
        </p:txBody>
      </p:sp>
      <p:grpSp>
        <p:nvGrpSpPr>
          <p:cNvPr id="8" name="Group 8"/>
          <p:cNvGrpSpPr/>
          <p:nvPr/>
        </p:nvGrpSpPr>
        <p:grpSpPr>
          <a:xfrm>
            <a:off x="1028700" y="458599"/>
            <a:ext cx="16230600" cy="742769"/>
            <a:chOff x="0" y="0"/>
            <a:chExt cx="6350140" cy="290604"/>
          </a:xfrm>
        </p:grpSpPr>
        <p:sp>
          <p:nvSpPr>
            <p:cNvPr id="9" name="Freeform 9"/>
            <p:cNvSpPr/>
            <p:nvPr/>
          </p:nvSpPr>
          <p:spPr>
            <a:xfrm>
              <a:off x="0" y="0"/>
              <a:ext cx="6350140" cy="290604"/>
            </a:xfrm>
            <a:custGeom>
              <a:avLst/>
              <a:gdLst/>
              <a:ahLst/>
              <a:cxnLst/>
              <a:rect l="l" t="t" r="r" b="b"/>
              <a:pathLst>
                <a:path w="6350140" h="290604">
                  <a:moveTo>
                    <a:pt x="0" y="0"/>
                  </a:moveTo>
                  <a:lnTo>
                    <a:pt x="6350140" y="0"/>
                  </a:lnTo>
                  <a:lnTo>
                    <a:pt x="6350140" y="290604"/>
                  </a:lnTo>
                  <a:lnTo>
                    <a:pt x="0" y="290604"/>
                  </a:lnTo>
                  <a:close/>
                </a:path>
              </a:pathLst>
            </a:custGeom>
            <a:solidFill>
              <a:srgbClr val="000000"/>
            </a:solidFill>
            <a:ln w="38100">
              <a:solidFill>
                <a:srgbClr val="000000"/>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1" name="TextBox 11"/>
          <p:cNvSpPr txBox="1"/>
          <p:nvPr/>
        </p:nvSpPr>
        <p:spPr>
          <a:xfrm>
            <a:off x="6860158" y="306386"/>
            <a:ext cx="4567685" cy="932894"/>
          </a:xfrm>
          <a:prstGeom prst="rect">
            <a:avLst/>
          </a:prstGeom>
        </p:spPr>
        <p:txBody>
          <a:bodyPr lIns="0" tIns="0" rIns="0" bIns="0" rtlCol="0" anchor="t">
            <a:spAutoFit/>
          </a:bodyPr>
          <a:lstStyle/>
          <a:p>
            <a:pPr>
              <a:lnSpc>
                <a:spcPts val="7539"/>
              </a:lnSpc>
            </a:pPr>
            <a:r>
              <a:rPr lang="en-US" sz="5385">
                <a:solidFill>
                  <a:srgbClr val="81CFC2"/>
                </a:solidFill>
                <a:latin typeface="Roboto Condensed Bold"/>
              </a:rPr>
              <a:t>UML DIAGRAMS</a:t>
            </a:r>
          </a:p>
        </p:txBody>
      </p:sp>
      <p:pic>
        <p:nvPicPr>
          <p:cNvPr id="13" name="Picture 12">
            <a:extLst>
              <a:ext uri="{FF2B5EF4-FFF2-40B4-BE49-F238E27FC236}">
                <a16:creationId xmlns:a16="http://schemas.microsoft.com/office/drawing/2014/main" id="{FC8D1543-3479-13A3-F4B4-34686D350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703" y="1323095"/>
            <a:ext cx="8974708" cy="809063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182" y="9720770"/>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grpSp>
        <p:nvGrpSpPr>
          <p:cNvPr id="6" name="Group 6"/>
          <p:cNvGrpSpPr/>
          <p:nvPr/>
        </p:nvGrpSpPr>
        <p:grpSpPr>
          <a:xfrm>
            <a:off x="1028700" y="458599"/>
            <a:ext cx="16230600" cy="742769"/>
            <a:chOff x="0" y="0"/>
            <a:chExt cx="6350140" cy="290604"/>
          </a:xfrm>
        </p:grpSpPr>
        <p:sp>
          <p:nvSpPr>
            <p:cNvPr id="7" name="Freeform 7"/>
            <p:cNvSpPr/>
            <p:nvPr/>
          </p:nvSpPr>
          <p:spPr>
            <a:xfrm>
              <a:off x="0" y="0"/>
              <a:ext cx="6350140" cy="290604"/>
            </a:xfrm>
            <a:custGeom>
              <a:avLst/>
              <a:gdLst/>
              <a:ahLst/>
              <a:cxnLst/>
              <a:rect l="l" t="t" r="r" b="b"/>
              <a:pathLst>
                <a:path w="6350140" h="290604">
                  <a:moveTo>
                    <a:pt x="0" y="0"/>
                  </a:moveTo>
                  <a:lnTo>
                    <a:pt x="6350140" y="0"/>
                  </a:lnTo>
                  <a:lnTo>
                    <a:pt x="6350140" y="290604"/>
                  </a:lnTo>
                  <a:lnTo>
                    <a:pt x="0" y="290604"/>
                  </a:lnTo>
                  <a:close/>
                </a:path>
              </a:pathLst>
            </a:custGeom>
            <a:solidFill>
              <a:srgbClr val="000000"/>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6860158" y="306386"/>
            <a:ext cx="4567685" cy="932894"/>
          </a:xfrm>
          <a:prstGeom prst="rect">
            <a:avLst/>
          </a:prstGeom>
        </p:spPr>
        <p:txBody>
          <a:bodyPr lIns="0" tIns="0" rIns="0" bIns="0" rtlCol="0" anchor="t">
            <a:spAutoFit/>
          </a:bodyPr>
          <a:lstStyle/>
          <a:p>
            <a:pPr>
              <a:lnSpc>
                <a:spcPts val="7539"/>
              </a:lnSpc>
            </a:pPr>
            <a:r>
              <a:rPr lang="en-US" sz="5385">
                <a:solidFill>
                  <a:srgbClr val="81CFC2"/>
                </a:solidFill>
                <a:latin typeface="Roboto Condensed Bold"/>
              </a:rPr>
              <a:t>UML DIAGRAMS</a:t>
            </a:r>
          </a:p>
        </p:txBody>
      </p:sp>
      <p:sp>
        <p:nvSpPr>
          <p:cNvPr id="10" name="TextBox 10"/>
          <p:cNvSpPr txBox="1"/>
          <p:nvPr/>
        </p:nvSpPr>
        <p:spPr>
          <a:xfrm>
            <a:off x="1028700" y="2312234"/>
            <a:ext cx="5541784" cy="863599"/>
          </a:xfrm>
          <a:prstGeom prst="rect">
            <a:avLst/>
          </a:prstGeom>
        </p:spPr>
        <p:txBody>
          <a:bodyPr lIns="0" tIns="0" rIns="0" bIns="0" rtlCol="0" anchor="t">
            <a:spAutoFit/>
          </a:bodyPr>
          <a:lstStyle/>
          <a:p>
            <a:pPr>
              <a:lnSpc>
                <a:spcPts val="7000"/>
              </a:lnSpc>
            </a:pPr>
            <a:r>
              <a:rPr lang="en-US" sz="5000">
                <a:solidFill>
                  <a:srgbClr val="EF7B54"/>
                </a:solidFill>
                <a:latin typeface="Roboto Condensed Bold"/>
              </a:rPr>
              <a:t>SEQUENCE DIAGRAM</a:t>
            </a:r>
          </a:p>
        </p:txBody>
      </p:sp>
      <p:pic>
        <p:nvPicPr>
          <p:cNvPr id="11" name="Picture 11"/>
          <p:cNvPicPr>
            <a:picLocks noChangeAspect="1"/>
          </p:cNvPicPr>
          <p:nvPr/>
        </p:nvPicPr>
        <p:blipFill>
          <a:blip r:embed="rId2"/>
          <a:srcRect l="661" r="5879" b="8149"/>
          <a:stretch>
            <a:fillRect/>
          </a:stretch>
        </p:blipFill>
        <p:spPr>
          <a:xfrm>
            <a:off x="8836925" y="1201368"/>
            <a:ext cx="5018512" cy="8274556"/>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043D1AE2-D997-4DAB-3AF3-6A085D360652}"/>
                  </a:ext>
                </a:extLst>
              </p14:cNvPr>
              <p14:cNvContentPartPr/>
              <p14:nvPr/>
            </p14:nvContentPartPr>
            <p14:xfrm>
              <a:off x="-1947345" y="456643"/>
              <a:ext cx="360" cy="360"/>
            </p14:xfrm>
          </p:contentPart>
        </mc:Choice>
        <mc:Fallback xmlns="">
          <p:pic>
            <p:nvPicPr>
              <p:cNvPr id="18" name="Ink 17">
                <a:extLst>
                  <a:ext uri="{FF2B5EF4-FFF2-40B4-BE49-F238E27FC236}">
                    <a16:creationId xmlns:a16="http://schemas.microsoft.com/office/drawing/2014/main" id="{043D1AE2-D997-4DAB-3AF3-6A085D360652}"/>
                  </a:ext>
                </a:extLst>
              </p:cNvPr>
              <p:cNvPicPr/>
              <p:nvPr/>
            </p:nvPicPr>
            <p:blipFill>
              <a:blip r:embed="rId4"/>
              <a:stretch>
                <a:fillRect/>
              </a:stretch>
            </p:blipFill>
            <p:spPr>
              <a:xfrm>
                <a:off x="-1955985" y="448003"/>
                <a:ext cx="18000" cy="18000"/>
              </a:xfrm>
              <a:prstGeom prst="rect">
                <a:avLst/>
              </a:prstGeom>
            </p:spPr>
          </p:pic>
        </mc:Fallback>
      </mc:AlternateContent>
      <p:sp>
        <p:nvSpPr>
          <p:cNvPr id="19" name="TextBox 18">
            <a:extLst>
              <a:ext uri="{FF2B5EF4-FFF2-40B4-BE49-F238E27FC236}">
                <a16:creationId xmlns:a16="http://schemas.microsoft.com/office/drawing/2014/main" id="{06BA8589-BF3A-24B9-F356-CC32CB2BCCE7}"/>
              </a:ext>
            </a:extLst>
          </p:cNvPr>
          <p:cNvSpPr txBox="1"/>
          <p:nvPr/>
        </p:nvSpPr>
        <p:spPr>
          <a:xfrm>
            <a:off x="9067800" y="9269968"/>
            <a:ext cx="304800" cy="369332"/>
          </a:xfrm>
          <a:prstGeom prst="rect">
            <a:avLst/>
          </a:prstGeom>
          <a:noFill/>
        </p:spPr>
        <p:txBody>
          <a:bodyPr wrap="square" rtlCol="0">
            <a:spAutoFit/>
          </a:bodyPr>
          <a:lstStyle/>
          <a:p>
            <a:r>
              <a:rPr lang="en-IN" dirty="0"/>
              <a:t>X</a:t>
            </a:r>
          </a:p>
        </p:txBody>
      </p:sp>
      <p:sp>
        <p:nvSpPr>
          <p:cNvPr id="20" name="TextBox 19">
            <a:extLst>
              <a:ext uri="{FF2B5EF4-FFF2-40B4-BE49-F238E27FC236}">
                <a16:creationId xmlns:a16="http://schemas.microsoft.com/office/drawing/2014/main" id="{D7285F8B-57D5-6D04-52B7-056487E5CA10}"/>
              </a:ext>
            </a:extLst>
          </p:cNvPr>
          <p:cNvSpPr txBox="1"/>
          <p:nvPr/>
        </p:nvSpPr>
        <p:spPr>
          <a:xfrm>
            <a:off x="10670217" y="9295778"/>
            <a:ext cx="304800" cy="369332"/>
          </a:xfrm>
          <a:prstGeom prst="rect">
            <a:avLst/>
          </a:prstGeom>
          <a:noFill/>
        </p:spPr>
        <p:txBody>
          <a:bodyPr wrap="square" rtlCol="0">
            <a:spAutoFit/>
          </a:bodyPr>
          <a:lstStyle/>
          <a:p>
            <a:r>
              <a:rPr lang="en-IN" dirty="0"/>
              <a:t>X</a:t>
            </a:r>
          </a:p>
        </p:txBody>
      </p:sp>
      <p:sp>
        <p:nvSpPr>
          <p:cNvPr id="21" name="TextBox 20">
            <a:extLst>
              <a:ext uri="{FF2B5EF4-FFF2-40B4-BE49-F238E27FC236}">
                <a16:creationId xmlns:a16="http://schemas.microsoft.com/office/drawing/2014/main" id="{E6C5BB4F-0C61-A7DF-DD8D-951C1BD99990}"/>
              </a:ext>
            </a:extLst>
          </p:cNvPr>
          <p:cNvSpPr txBox="1"/>
          <p:nvPr/>
        </p:nvSpPr>
        <p:spPr>
          <a:xfrm>
            <a:off x="11877126" y="9269968"/>
            <a:ext cx="304800" cy="369332"/>
          </a:xfrm>
          <a:prstGeom prst="rect">
            <a:avLst/>
          </a:prstGeom>
          <a:noFill/>
        </p:spPr>
        <p:txBody>
          <a:bodyPr wrap="square" rtlCol="0">
            <a:spAutoFit/>
          </a:bodyPr>
          <a:lstStyle/>
          <a:p>
            <a:r>
              <a:rPr lang="en-IN" dirty="0"/>
              <a:t>X</a:t>
            </a:r>
          </a:p>
        </p:txBody>
      </p:sp>
      <p:sp>
        <p:nvSpPr>
          <p:cNvPr id="22" name="TextBox 21">
            <a:extLst>
              <a:ext uri="{FF2B5EF4-FFF2-40B4-BE49-F238E27FC236}">
                <a16:creationId xmlns:a16="http://schemas.microsoft.com/office/drawing/2014/main" id="{CB4FB38B-16C3-8A43-51D5-E652F6263499}"/>
              </a:ext>
            </a:extLst>
          </p:cNvPr>
          <p:cNvSpPr txBox="1"/>
          <p:nvPr/>
        </p:nvSpPr>
        <p:spPr>
          <a:xfrm>
            <a:off x="13150374" y="9291258"/>
            <a:ext cx="304800" cy="369332"/>
          </a:xfrm>
          <a:prstGeom prst="rect">
            <a:avLst/>
          </a:prstGeom>
          <a:noFill/>
        </p:spPr>
        <p:txBody>
          <a:bodyPr wrap="square" rtlCol="0">
            <a:spAutoFit/>
          </a:bodyPr>
          <a:lstStyle/>
          <a:p>
            <a:r>
              <a:rPr lang="en-IN" dirty="0"/>
              <a:t>X</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182" y="9720770"/>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grpSp>
        <p:nvGrpSpPr>
          <p:cNvPr id="6" name="Group 6"/>
          <p:cNvGrpSpPr/>
          <p:nvPr/>
        </p:nvGrpSpPr>
        <p:grpSpPr>
          <a:xfrm>
            <a:off x="1028700" y="431312"/>
            <a:ext cx="16230600" cy="742769"/>
            <a:chOff x="0" y="0"/>
            <a:chExt cx="6350140" cy="290604"/>
          </a:xfrm>
        </p:grpSpPr>
        <p:sp>
          <p:nvSpPr>
            <p:cNvPr id="7" name="Freeform 7"/>
            <p:cNvSpPr/>
            <p:nvPr/>
          </p:nvSpPr>
          <p:spPr>
            <a:xfrm>
              <a:off x="0" y="0"/>
              <a:ext cx="6350140" cy="290604"/>
            </a:xfrm>
            <a:custGeom>
              <a:avLst/>
              <a:gdLst/>
              <a:ahLst/>
              <a:cxnLst/>
              <a:rect l="l" t="t" r="r" b="b"/>
              <a:pathLst>
                <a:path w="6350140" h="290604">
                  <a:moveTo>
                    <a:pt x="0" y="0"/>
                  </a:moveTo>
                  <a:lnTo>
                    <a:pt x="6350140" y="0"/>
                  </a:lnTo>
                  <a:lnTo>
                    <a:pt x="6350140" y="290604"/>
                  </a:lnTo>
                  <a:lnTo>
                    <a:pt x="0" y="290604"/>
                  </a:lnTo>
                  <a:close/>
                </a:path>
              </a:pathLst>
            </a:custGeom>
            <a:solidFill>
              <a:srgbClr val="000000"/>
            </a:solidFill>
            <a:ln w="38100">
              <a:solidFill>
                <a:srgbClr val="000000"/>
              </a:solidFill>
            </a:ln>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6860158" y="279099"/>
            <a:ext cx="4567685" cy="932894"/>
          </a:xfrm>
          <a:prstGeom prst="rect">
            <a:avLst/>
          </a:prstGeom>
        </p:spPr>
        <p:txBody>
          <a:bodyPr lIns="0" tIns="0" rIns="0" bIns="0" rtlCol="0" anchor="t">
            <a:spAutoFit/>
          </a:bodyPr>
          <a:lstStyle/>
          <a:p>
            <a:pPr>
              <a:lnSpc>
                <a:spcPts val="7539"/>
              </a:lnSpc>
            </a:pPr>
            <a:r>
              <a:rPr lang="en-US" sz="5385">
                <a:solidFill>
                  <a:srgbClr val="81CFC2"/>
                </a:solidFill>
                <a:latin typeface="Roboto Condensed Bold"/>
              </a:rPr>
              <a:t>UML DIAGRAMS</a:t>
            </a:r>
          </a:p>
        </p:txBody>
      </p:sp>
      <p:sp>
        <p:nvSpPr>
          <p:cNvPr id="10" name="TextBox 10"/>
          <p:cNvSpPr txBox="1"/>
          <p:nvPr/>
        </p:nvSpPr>
        <p:spPr>
          <a:xfrm>
            <a:off x="1028700" y="2312234"/>
            <a:ext cx="6785332" cy="863599"/>
          </a:xfrm>
          <a:prstGeom prst="rect">
            <a:avLst/>
          </a:prstGeom>
        </p:spPr>
        <p:txBody>
          <a:bodyPr lIns="0" tIns="0" rIns="0" bIns="0" rtlCol="0" anchor="t">
            <a:spAutoFit/>
          </a:bodyPr>
          <a:lstStyle/>
          <a:p>
            <a:pPr>
              <a:lnSpc>
                <a:spcPts val="7000"/>
              </a:lnSpc>
            </a:pPr>
            <a:r>
              <a:rPr lang="en-US" sz="5000">
                <a:solidFill>
                  <a:srgbClr val="EF7B54"/>
                </a:solidFill>
                <a:latin typeface="Roboto Condensed Bold"/>
              </a:rPr>
              <a:t>ACTIVITY DIAGRAM</a:t>
            </a:r>
          </a:p>
        </p:txBody>
      </p:sp>
      <p:pic>
        <p:nvPicPr>
          <p:cNvPr id="11" name="Picture 11"/>
          <p:cNvPicPr>
            <a:picLocks noChangeAspect="1"/>
          </p:cNvPicPr>
          <p:nvPr/>
        </p:nvPicPr>
        <p:blipFill>
          <a:blip r:embed="rId2"/>
          <a:srcRect l="430" b="6150"/>
          <a:stretch>
            <a:fillRect/>
          </a:stretch>
        </p:blipFill>
        <p:spPr>
          <a:xfrm>
            <a:off x="6860158" y="1211994"/>
            <a:ext cx="10399142" cy="8215304"/>
          </a:xfrm>
          <a:prstGeom prst="rect">
            <a:avLst/>
          </a:prstGeom>
        </p:spPr>
      </p:pic>
      <p:sp>
        <p:nvSpPr>
          <p:cNvPr id="12" name="TextBox 11">
            <a:extLst>
              <a:ext uri="{FF2B5EF4-FFF2-40B4-BE49-F238E27FC236}">
                <a16:creationId xmlns:a16="http://schemas.microsoft.com/office/drawing/2014/main" id="{C0BE4767-7FB9-73BF-83B9-80AF004068A5}"/>
              </a:ext>
            </a:extLst>
          </p:cNvPr>
          <p:cNvSpPr txBox="1"/>
          <p:nvPr/>
        </p:nvSpPr>
        <p:spPr>
          <a:xfrm>
            <a:off x="6781800" y="9177635"/>
            <a:ext cx="228600" cy="461665"/>
          </a:xfrm>
          <a:prstGeom prst="rect">
            <a:avLst/>
          </a:prstGeom>
          <a:noFill/>
        </p:spPr>
        <p:txBody>
          <a:bodyPr wrap="square" rtlCol="0">
            <a:spAutoFit/>
          </a:bodyPr>
          <a:lstStyle/>
          <a:p>
            <a:r>
              <a:rPr lang="en-IN" sz="2400" dirty="0"/>
              <a:t>X</a:t>
            </a:r>
          </a:p>
        </p:txBody>
      </p:sp>
      <p:sp>
        <p:nvSpPr>
          <p:cNvPr id="14" name="TextBox 13">
            <a:extLst>
              <a:ext uri="{FF2B5EF4-FFF2-40B4-BE49-F238E27FC236}">
                <a16:creationId xmlns:a16="http://schemas.microsoft.com/office/drawing/2014/main" id="{9735E90B-8118-504C-E6F4-90D497A88435}"/>
              </a:ext>
            </a:extLst>
          </p:cNvPr>
          <p:cNvSpPr txBox="1"/>
          <p:nvPr/>
        </p:nvSpPr>
        <p:spPr>
          <a:xfrm>
            <a:off x="8763000" y="9177635"/>
            <a:ext cx="228600" cy="461665"/>
          </a:xfrm>
          <a:prstGeom prst="rect">
            <a:avLst/>
          </a:prstGeom>
          <a:noFill/>
        </p:spPr>
        <p:txBody>
          <a:bodyPr wrap="square" rtlCol="0">
            <a:spAutoFit/>
          </a:bodyPr>
          <a:lstStyle/>
          <a:p>
            <a:r>
              <a:rPr lang="en-IN" sz="2400" dirty="0"/>
              <a:t>X</a:t>
            </a:r>
          </a:p>
        </p:txBody>
      </p:sp>
      <p:sp>
        <p:nvSpPr>
          <p:cNvPr id="15" name="TextBox 14">
            <a:extLst>
              <a:ext uri="{FF2B5EF4-FFF2-40B4-BE49-F238E27FC236}">
                <a16:creationId xmlns:a16="http://schemas.microsoft.com/office/drawing/2014/main" id="{678FABC1-1E95-5177-66BE-E0A4E485DDA6}"/>
              </a:ext>
            </a:extLst>
          </p:cNvPr>
          <p:cNvSpPr txBox="1"/>
          <p:nvPr/>
        </p:nvSpPr>
        <p:spPr>
          <a:xfrm>
            <a:off x="11506200" y="9177635"/>
            <a:ext cx="228600" cy="461665"/>
          </a:xfrm>
          <a:prstGeom prst="rect">
            <a:avLst/>
          </a:prstGeom>
          <a:noFill/>
        </p:spPr>
        <p:txBody>
          <a:bodyPr wrap="square" rtlCol="0">
            <a:spAutoFit/>
          </a:bodyPr>
          <a:lstStyle/>
          <a:p>
            <a:r>
              <a:rPr lang="en-IN" sz="2400" dirty="0"/>
              <a:t>X</a:t>
            </a:r>
          </a:p>
        </p:txBody>
      </p:sp>
      <p:sp>
        <p:nvSpPr>
          <p:cNvPr id="16" name="TextBox 15">
            <a:extLst>
              <a:ext uri="{FF2B5EF4-FFF2-40B4-BE49-F238E27FC236}">
                <a16:creationId xmlns:a16="http://schemas.microsoft.com/office/drawing/2014/main" id="{F2569DA4-7276-C987-8400-9F01D3919536}"/>
              </a:ext>
            </a:extLst>
          </p:cNvPr>
          <p:cNvSpPr txBox="1"/>
          <p:nvPr/>
        </p:nvSpPr>
        <p:spPr>
          <a:xfrm>
            <a:off x="14782800" y="9177635"/>
            <a:ext cx="228600" cy="461665"/>
          </a:xfrm>
          <a:prstGeom prst="rect">
            <a:avLst/>
          </a:prstGeom>
          <a:noFill/>
        </p:spPr>
        <p:txBody>
          <a:bodyPr wrap="square" rtlCol="0">
            <a:spAutoFit/>
          </a:bodyPr>
          <a:lstStyle/>
          <a:p>
            <a:r>
              <a:rPr lang="en-IN" sz="2400" dirty="0"/>
              <a:t>X</a:t>
            </a:r>
          </a:p>
        </p:txBody>
      </p:sp>
      <p:sp>
        <p:nvSpPr>
          <p:cNvPr id="17" name="TextBox 16">
            <a:extLst>
              <a:ext uri="{FF2B5EF4-FFF2-40B4-BE49-F238E27FC236}">
                <a16:creationId xmlns:a16="http://schemas.microsoft.com/office/drawing/2014/main" id="{DF968B29-F3F5-A4FD-19A9-2AB4A0343A5E}"/>
              </a:ext>
            </a:extLst>
          </p:cNvPr>
          <p:cNvSpPr txBox="1"/>
          <p:nvPr/>
        </p:nvSpPr>
        <p:spPr>
          <a:xfrm>
            <a:off x="16916400" y="9182100"/>
            <a:ext cx="228600" cy="461665"/>
          </a:xfrm>
          <a:prstGeom prst="rect">
            <a:avLst/>
          </a:prstGeom>
          <a:noFill/>
        </p:spPr>
        <p:txBody>
          <a:bodyPr wrap="square" rtlCol="0">
            <a:spAutoFit/>
          </a:bodyPr>
          <a:lstStyle/>
          <a:p>
            <a:r>
              <a:rPr lang="en-IN" sz="2400" dirty="0"/>
              <a:t>X</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3751" y="1779724"/>
            <a:ext cx="9268918" cy="7986298"/>
          </a:xfrm>
          <a:prstGeom prst="rect">
            <a:avLst/>
          </a:prstGeom>
        </p:spPr>
        <p:txBody>
          <a:bodyPr lIns="0" tIns="0" rIns="0" bIns="0" rtlCol="0" anchor="t">
            <a:spAutoFit/>
          </a:bodyPr>
          <a:lstStyle/>
          <a:p>
            <a:pPr>
              <a:lnSpc>
                <a:spcPts val="3748"/>
              </a:lnSpc>
            </a:pPr>
            <a:r>
              <a:rPr lang="en-US" sz="2677" dirty="0">
                <a:solidFill>
                  <a:srgbClr val="000000"/>
                </a:solidFill>
                <a:latin typeface="Times New Roman"/>
              </a:rPr>
              <a:t>from flask import Flask, request, </a:t>
            </a:r>
            <a:r>
              <a:rPr lang="en-US" sz="2677" dirty="0" err="1">
                <a:solidFill>
                  <a:srgbClr val="000000"/>
                </a:solidFill>
                <a:latin typeface="Times New Roman"/>
              </a:rPr>
              <a:t>render_template</a:t>
            </a:r>
            <a:endParaRPr lang="en-US" sz="2677" dirty="0">
              <a:solidFill>
                <a:srgbClr val="000000"/>
              </a:solidFill>
              <a:latin typeface="Times New Roman"/>
            </a:endParaRPr>
          </a:p>
          <a:p>
            <a:pPr>
              <a:lnSpc>
                <a:spcPts val="3748"/>
              </a:lnSpc>
            </a:pPr>
            <a:r>
              <a:rPr lang="en-US" sz="2677" dirty="0">
                <a:solidFill>
                  <a:srgbClr val="000000"/>
                </a:solidFill>
                <a:latin typeface="Times New Roman"/>
              </a:rPr>
              <a:t>import pickle</a:t>
            </a:r>
          </a:p>
          <a:p>
            <a:pPr>
              <a:lnSpc>
                <a:spcPts val="3748"/>
              </a:lnSpc>
            </a:pPr>
            <a:r>
              <a:rPr lang="en-US" sz="2677" dirty="0">
                <a:solidFill>
                  <a:srgbClr val="000000"/>
                </a:solidFill>
                <a:latin typeface="Times New Roman"/>
              </a:rPr>
              <a:t>import pandas as pd</a:t>
            </a:r>
          </a:p>
          <a:p>
            <a:pPr>
              <a:lnSpc>
                <a:spcPts val="3748"/>
              </a:lnSpc>
            </a:pPr>
            <a:r>
              <a:rPr lang="en-US" sz="2677" dirty="0">
                <a:solidFill>
                  <a:srgbClr val="000000"/>
                </a:solidFill>
                <a:latin typeface="Times New Roman"/>
              </a:rPr>
              <a:t>import </a:t>
            </a:r>
            <a:r>
              <a:rPr lang="en-US" sz="2677" dirty="0" err="1">
                <a:solidFill>
                  <a:srgbClr val="000000"/>
                </a:solidFill>
                <a:latin typeface="Times New Roman"/>
              </a:rPr>
              <a:t>numpy</a:t>
            </a:r>
            <a:r>
              <a:rPr lang="en-US" sz="2677" dirty="0">
                <a:solidFill>
                  <a:srgbClr val="000000"/>
                </a:solidFill>
                <a:latin typeface="Times New Roman"/>
              </a:rPr>
              <a:t> as np</a:t>
            </a:r>
          </a:p>
          <a:p>
            <a:pPr>
              <a:lnSpc>
                <a:spcPts val="3748"/>
              </a:lnSpc>
            </a:pPr>
            <a:r>
              <a:rPr lang="en-US" sz="2677" dirty="0">
                <a:solidFill>
                  <a:srgbClr val="000000"/>
                </a:solidFill>
                <a:latin typeface="Times New Roman"/>
              </a:rPr>
              <a:t>import </a:t>
            </a:r>
            <a:r>
              <a:rPr lang="en-US" sz="2677" dirty="0" err="1">
                <a:solidFill>
                  <a:srgbClr val="000000"/>
                </a:solidFill>
                <a:latin typeface="Times New Roman"/>
              </a:rPr>
              <a:t>joblib</a:t>
            </a:r>
            <a:endParaRPr lang="en-US" sz="2677" dirty="0">
              <a:solidFill>
                <a:srgbClr val="000000"/>
              </a:solidFill>
              <a:latin typeface="Times New Roman"/>
            </a:endParaRPr>
          </a:p>
          <a:p>
            <a:pPr>
              <a:lnSpc>
                <a:spcPts val="3748"/>
              </a:lnSpc>
            </a:pPr>
            <a:r>
              <a:rPr lang="en-US" sz="2677" dirty="0">
                <a:solidFill>
                  <a:srgbClr val="000000"/>
                </a:solidFill>
                <a:latin typeface="Times New Roman"/>
              </a:rPr>
              <a:t>scaler = </a:t>
            </a:r>
            <a:r>
              <a:rPr lang="en-US" sz="2677" dirty="0" err="1">
                <a:solidFill>
                  <a:srgbClr val="000000"/>
                </a:solidFill>
                <a:latin typeface="Times New Roman"/>
              </a:rPr>
              <a:t>joblib.load</a:t>
            </a:r>
            <a:r>
              <a:rPr lang="en-US" sz="2677" dirty="0">
                <a:solidFill>
                  <a:srgbClr val="000000"/>
                </a:solidFill>
                <a:latin typeface="Times New Roman"/>
              </a:rPr>
              <a:t>("</a:t>
            </a:r>
            <a:r>
              <a:rPr lang="en-US" sz="2677" dirty="0" err="1">
                <a:solidFill>
                  <a:srgbClr val="000000"/>
                </a:solidFill>
                <a:latin typeface="Times New Roman"/>
              </a:rPr>
              <a:t>my_scaler.save</a:t>
            </a:r>
            <a:r>
              <a:rPr lang="en-US" sz="2677" dirty="0">
                <a:solidFill>
                  <a:srgbClr val="000000"/>
                </a:solidFill>
                <a:latin typeface="Times New Roman"/>
              </a:rPr>
              <a:t>")</a:t>
            </a:r>
          </a:p>
          <a:p>
            <a:pPr>
              <a:lnSpc>
                <a:spcPts val="3748"/>
              </a:lnSpc>
            </a:pPr>
            <a:r>
              <a:rPr lang="en-US" sz="2677" dirty="0">
                <a:solidFill>
                  <a:srgbClr val="000000"/>
                </a:solidFill>
                <a:latin typeface="Times New Roman"/>
              </a:rPr>
              <a:t>app = Flask(_name_)</a:t>
            </a:r>
          </a:p>
          <a:p>
            <a:pPr>
              <a:lnSpc>
                <a:spcPts val="3748"/>
              </a:lnSpc>
            </a:pPr>
            <a:r>
              <a:rPr lang="en-US" sz="2677" dirty="0">
                <a:solidFill>
                  <a:srgbClr val="000000"/>
                </a:solidFill>
                <a:latin typeface="Times New Roman"/>
              </a:rPr>
              <a:t>model=</a:t>
            </a:r>
            <a:r>
              <a:rPr lang="en-US" sz="2677" dirty="0" err="1">
                <a:solidFill>
                  <a:srgbClr val="000000"/>
                </a:solidFill>
                <a:latin typeface="Times New Roman"/>
              </a:rPr>
              <a:t>pickle.load</a:t>
            </a:r>
            <a:r>
              <a:rPr lang="en-US" sz="2677" dirty="0">
                <a:solidFill>
                  <a:srgbClr val="000000"/>
                </a:solidFill>
                <a:latin typeface="Times New Roman"/>
              </a:rPr>
              <a:t>(open('model.</a:t>
            </a:r>
            <a:r>
              <a:rPr lang="en-US" sz="2677" dirty="0" err="1">
                <a:solidFill>
                  <a:srgbClr val="000000"/>
                </a:solidFill>
                <a:latin typeface="Times New Roman"/>
              </a:rPr>
              <a:t>pkl</a:t>
            </a:r>
            <a:r>
              <a:rPr lang="en-US" sz="2677" dirty="0">
                <a:solidFill>
                  <a:srgbClr val="000000"/>
                </a:solidFill>
                <a:latin typeface="Times New Roman"/>
              </a:rPr>
              <a:t>','</a:t>
            </a:r>
            <a:r>
              <a:rPr lang="en-US" sz="2677" dirty="0" err="1">
                <a:solidFill>
                  <a:srgbClr val="000000"/>
                </a:solidFill>
                <a:latin typeface="Times New Roman"/>
              </a:rPr>
              <a:t>rb</a:t>
            </a:r>
            <a:r>
              <a:rPr lang="en-US" sz="2677" dirty="0">
                <a:solidFill>
                  <a:srgbClr val="000000"/>
                </a:solidFill>
                <a:latin typeface="Times New Roman"/>
              </a:rPr>
              <a:t>'))</a:t>
            </a:r>
          </a:p>
          <a:p>
            <a:pPr>
              <a:lnSpc>
                <a:spcPts val="3748"/>
              </a:lnSpc>
            </a:pPr>
            <a:r>
              <a:rPr lang="en-US" sz="2677" dirty="0">
                <a:solidFill>
                  <a:srgbClr val="000000"/>
                </a:solidFill>
                <a:latin typeface="Times New Roman"/>
              </a:rPr>
              <a:t>@app.route("/home")</a:t>
            </a:r>
          </a:p>
          <a:p>
            <a:pPr>
              <a:lnSpc>
                <a:spcPts val="3748"/>
              </a:lnSpc>
            </a:pPr>
            <a:r>
              <a:rPr lang="en-US" sz="2677" dirty="0">
                <a:solidFill>
                  <a:srgbClr val="000000"/>
                </a:solidFill>
                <a:latin typeface="Times New Roman"/>
              </a:rPr>
              <a:t>@app.route("/")</a:t>
            </a:r>
          </a:p>
          <a:p>
            <a:pPr>
              <a:lnSpc>
                <a:spcPts val="3748"/>
              </a:lnSpc>
            </a:pPr>
            <a:r>
              <a:rPr lang="en-US" sz="2677" dirty="0">
                <a:solidFill>
                  <a:srgbClr val="000000"/>
                </a:solidFill>
                <a:latin typeface="Times New Roman"/>
              </a:rPr>
              <a:t>def hello():</a:t>
            </a:r>
          </a:p>
          <a:p>
            <a:pPr>
              <a:lnSpc>
                <a:spcPts val="3748"/>
              </a:lnSpc>
            </a:pPr>
            <a:r>
              <a:rPr lang="en-US" sz="2677" dirty="0">
                <a:solidFill>
                  <a:srgbClr val="000000"/>
                </a:solidFill>
                <a:latin typeface="Times New Roman"/>
              </a:rPr>
              <a:t>return </a:t>
            </a:r>
            <a:r>
              <a:rPr lang="en-US" sz="2677" dirty="0" err="1">
                <a:solidFill>
                  <a:srgbClr val="000000"/>
                </a:solidFill>
                <a:latin typeface="Times New Roman"/>
              </a:rPr>
              <a:t>render_template</a:t>
            </a:r>
            <a:r>
              <a:rPr lang="en-US" sz="2677" dirty="0">
                <a:solidFill>
                  <a:srgbClr val="000000"/>
                </a:solidFill>
                <a:latin typeface="Times New Roman"/>
              </a:rPr>
              <a:t>("predict.html")</a:t>
            </a:r>
          </a:p>
          <a:p>
            <a:pPr>
              <a:lnSpc>
                <a:spcPts val="3748"/>
              </a:lnSpc>
            </a:pPr>
            <a:r>
              <a:rPr lang="en-US" sz="2677" dirty="0">
                <a:solidFill>
                  <a:srgbClr val="000000"/>
                </a:solidFill>
                <a:latin typeface="Times New Roman"/>
              </a:rPr>
              <a:t>@app.route("/predict", methods = ["GET", "POST"])</a:t>
            </a:r>
          </a:p>
          <a:p>
            <a:pPr>
              <a:lnSpc>
                <a:spcPts val="3748"/>
              </a:lnSpc>
            </a:pPr>
            <a:r>
              <a:rPr lang="en-US" sz="2677" dirty="0">
                <a:solidFill>
                  <a:srgbClr val="000000"/>
                </a:solidFill>
                <a:latin typeface="Times New Roman"/>
              </a:rPr>
              <a:t>def predict():</a:t>
            </a:r>
          </a:p>
          <a:p>
            <a:pPr>
              <a:lnSpc>
                <a:spcPts val="3748"/>
              </a:lnSpc>
            </a:pPr>
            <a:r>
              <a:rPr lang="en-US" sz="2677" dirty="0">
                <a:solidFill>
                  <a:srgbClr val="000000"/>
                </a:solidFill>
                <a:latin typeface="Times New Roman"/>
              </a:rPr>
              <a:t>if </a:t>
            </a:r>
            <a:r>
              <a:rPr lang="en-US" sz="2677" dirty="0" err="1">
                <a:solidFill>
                  <a:srgbClr val="000000"/>
                </a:solidFill>
                <a:latin typeface="Times New Roman"/>
              </a:rPr>
              <a:t>request.method</a:t>
            </a:r>
            <a:r>
              <a:rPr lang="en-US" sz="2677" dirty="0">
                <a:solidFill>
                  <a:srgbClr val="000000"/>
                </a:solidFill>
                <a:latin typeface="Times New Roman"/>
              </a:rPr>
              <a:t> == "POST":</a:t>
            </a:r>
          </a:p>
          <a:p>
            <a:pPr>
              <a:lnSpc>
                <a:spcPts val="3748"/>
              </a:lnSpc>
            </a:pPr>
            <a:r>
              <a:rPr lang="en-US" sz="2677" dirty="0" err="1">
                <a:solidFill>
                  <a:srgbClr val="000000"/>
                </a:solidFill>
                <a:latin typeface="Times New Roman"/>
              </a:rPr>
              <a:t>input_features</a:t>
            </a:r>
            <a:r>
              <a:rPr lang="en-US" sz="2677" dirty="0">
                <a:solidFill>
                  <a:srgbClr val="000000"/>
                </a:solidFill>
                <a:latin typeface="Times New Roman"/>
              </a:rPr>
              <a:t> = [float(x) for x in </a:t>
            </a:r>
            <a:r>
              <a:rPr lang="en-US" sz="2677" dirty="0" err="1">
                <a:solidFill>
                  <a:srgbClr val="000000"/>
                </a:solidFill>
                <a:latin typeface="Times New Roman"/>
              </a:rPr>
              <a:t>request.form.values</a:t>
            </a:r>
            <a:r>
              <a:rPr lang="en-US" sz="2677" dirty="0">
                <a:solidFill>
                  <a:srgbClr val="000000"/>
                </a:solidFill>
                <a:latin typeface="Times New Roman"/>
              </a:rPr>
              <a:t>()]</a:t>
            </a:r>
          </a:p>
          <a:p>
            <a:pPr>
              <a:lnSpc>
                <a:spcPts val="3748"/>
              </a:lnSpc>
            </a:pPr>
            <a:r>
              <a:rPr lang="en-US" sz="2677" dirty="0" err="1">
                <a:solidFill>
                  <a:srgbClr val="000000"/>
                </a:solidFill>
                <a:latin typeface="Times New Roman"/>
              </a:rPr>
              <a:t>features_value</a:t>
            </a:r>
            <a:r>
              <a:rPr lang="en-US" sz="2677" dirty="0">
                <a:solidFill>
                  <a:srgbClr val="000000"/>
                </a:solidFill>
                <a:latin typeface="Times New Roman"/>
              </a:rPr>
              <a:t> = [</a:t>
            </a:r>
            <a:r>
              <a:rPr lang="en-US" sz="2677" dirty="0" err="1">
                <a:solidFill>
                  <a:srgbClr val="000000"/>
                </a:solidFill>
                <a:latin typeface="Times New Roman"/>
              </a:rPr>
              <a:t>np.array</a:t>
            </a:r>
            <a:r>
              <a:rPr lang="en-US" sz="2677" dirty="0">
                <a:solidFill>
                  <a:srgbClr val="000000"/>
                </a:solidFill>
                <a:latin typeface="Times New Roman"/>
              </a:rPr>
              <a:t>(</a:t>
            </a:r>
            <a:r>
              <a:rPr lang="en-US" sz="2677" dirty="0" err="1">
                <a:solidFill>
                  <a:srgbClr val="000000"/>
                </a:solidFill>
                <a:latin typeface="Times New Roman"/>
              </a:rPr>
              <a:t>input_features</a:t>
            </a:r>
            <a:r>
              <a:rPr lang="en-US" sz="2677" dirty="0">
                <a:solidFill>
                  <a:srgbClr val="000000"/>
                </a:solidFill>
                <a:latin typeface="Times New Roman"/>
              </a:rPr>
              <a:t>)]</a:t>
            </a:r>
          </a:p>
        </p:txBody>
      </p:sp>
      <p:grpSp>
        <p:nvGrpSpPr>
          <p:cNvPr id="3" name="Group 3"/>
          <p:cNvGrpSpPr/>
          <p:nvPr/>
        </p:nvGrpSpPr>
        <p:grpSpPr>
          <a:xfrm>
            <a:off x="553751" y="-180421"/>
            <a:ext cx="17180498" cy="2345270"/>
            <a:chOff x="0" y="-239893"/>
            <a:chExt cx="6721782" cy="917575"/>
          </a:xfrm>
        </p:grpSpPr>
        <p:sp>
          <p:nvSpPr>
            <p:cNvPr id="4" name="Freeform 4"/>
            <p:cNvSpPr/>
            <p:nvPr/>
          </p:nvSpPr>
          <p:spPr>
            <a:xfrm>
              <a:off x="0" y="0"/>
              <a:ext cx="6713118" cy="437789"/>
            </a:xfrm>
            <a:custGeom>
              <a:avLst/>
              <a:gdLst/>
              <a:ahLst/>
              <a:cxnLst/>
              <a:rect l="l" t="t" r="r" b="b"/>
              <a:pathLst>
                <a:path w="6713118" h="437789">
                  <a:moveTo>
                    <a:pt x="0" y="0"/>
                  </a:moveTo>
                  <a:lnTo>
                    <a:pt x="6713118" y="0"/>
                  </a:lnTo>
                  <a:lnTo>
                    <a:pt x="6713118" y="437789"/>
                  </a:lnTo>
                  <a:lnTo>
                    <a:pt x="0" y="437789"/>
                  </a:lnTo>
                  <a:close/>
                </a:path>
              </a:pathLst>
            </a:custGeom>
            <a:solidFill>
              <a:srgbClr val="000000"/>
            </a:solidFill>
            <a:ln w="38100">
              <a:solidFill>
                <a:srgbClr val="000000"/>
              </a:solidFill>
            </a:ln>
          </p:spPr>
        </p:sp>
        <p:sp>
          <p:nvSpPr>
            <p:cNvPr id="5" name="TextBox 5"/>
            <p:cNvSpPr txBox="1"/>
            <p:nvPr/>
          </p:nvSpPr>
          <p:spPr>
            <a:xfrm>
              <a:off x="0" y="-239893"/>
              <a:ext cx="6721782" cy="917575"/>
            </a:xfrm>
            <a:prstGeom prst="rect">
              <a:avLst/>
            </a:prstGeom>
          </p:spPr>
          <p:txBody>
            <a:bodyPr lIns="50800" tIns="50800" rIns="50800" bIns="50800" rtlCol="0" anchor="ctr"/>
            <a:lstStyle/>
            <a:p>
              <a:pPr algn="ctr">
                <a:lnSpc>
                  <a:spcPts val="7000"/>
                </a:lnSpc>
              </a:pPr>
              <a:r>
                <a:rPr lang="en-US" sz="5000" dirty="0">
                  <a:solidFill>
                    <a:srgbClr val="81CFC2"/>
                  </a:solidFill>
                  <a:latin typeface="Roboto Bold"/>
                </a:rPr>
                <a:t>SAMPLE CODE</a:t>
              </a:r>
            </a:p>
          </p:txBody>
        </p:sp>
      </p:grpSp>
      <p:grpSp>
        <p:nvGrpSpPr>
          <p:cNvPr id="6" name="Group 6">
            <a:extLst>
              <a:ext uri="{FF2B5EF4-FFF2-40B4-BE49-F238E27FC236}">
                <a16:creationId xmlns:a16="http://schemas.microsoft.com/office/drawing/2014/main" id="{7D057BAE-119C-738B-C58F-7AEEEA461CAC}"/>
              </a:ext>
            </a:extLst>
          </p:cNvPr>
          <p:cNvGrpSpPr/>
          <p:nvPr/>
        </p:nvGrpSpPr>
        <p:grpSpPr>
          <a:xfrm>
            <a:off x="2109182" y="10002653"/>
            <a:ext cx="14069636" cy="190500"/>
            <a:chOff x="0" y="0"/>
            <a:chExt cx="18759515" cy="254000"/>
          </a:xfrm>
        </p:grpSpPr>
        <p:sp>
          <p:nvSpPr>
            <p:cNvPr id="7" name="AutoShape 7">
              <a:extLst>
                <a:ext uri="{FF2B5EF4-FFF2-40B4-BE49-F238E27FC236}">
                  <a16:creationId xmlns:a16="http://schemas.microsoft.com/office/drawing/2014/main" id="{3019EBE3-06CA-98E3-C517-711E55764A8B}"/>
                </a:ext>
              </a:extLst>
            </p:cNvPr>
            <p:cNvSpPr/>
            <p:nvPr/>
          </p:nvSpPr>
          <p:spPr>
            <a:xfrm>
              <a:off x="0" y="0"/>
              <a:ext cx="6148625" cy="0"/>
            </a:xfrm>
            <a:prstGeom prst="line">
              <a:avLst/>
            </a:prstGeom>
            <a:ln w="254000" cap="flat">
              <a:solidFill>
                <a:srgbClr val="000000"/>
              </a:solidFill>
              <a:prstDash val="solid"/>
              <a:headEnd type="none" w="sm" len="sm"/>
              <a:tailEnd type="none" w="sm" len="sm"/>
            </a:ln>
          </p:spPr>
        </p:sp>
        <p:sp>
          <p:nvSpPr>
            <p:cNvPr id="8" name="AutoShape 8">
              <a:extLst>
                <a:ext uri="{FF2B5EF4-FFF2-40B4-BE49-F238E27FC236}">
                  <a16:creationId xmlns:a16="http://schemas.microsoft.com/office/drawing/2014/main" id="{0D95E219-F264-EF28-2C9A-55E0A84FADDC}"/>
                </a:ext>
              </a:extLst>
            </p:cNvPr>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9" name="AutoShape 9">
              <a:extLst>
                <a:ext uri="{FF2B5EF4-FFF2-40B4-BE49-F238E27FC236}">
                  <a16:creationId xmlns:a16="http://schemas.microsoft.com/office/drawing/2014/main" id="{E7FE6F2B-E99D-5DA5-6383-9E250219D6CA}"/>
                </a:ext>
              </a:extLst>
            </p:cNvPr>
            <p:cNvSpPr/>
            <p:nvPr/>
          </p:nvSpPr>
          <p:spPr>
            <a:xfrm>
              <a:off x="12563833" y="0"/>
              <a:ext cx="6195681" cy="0"/>
            </a:xfrm>
            <a:prstGeom prst="line">
              <a:avLst/>
            </a:prstGeom>
            <a:ln w="254000" cap="flat">
              <a:solidFill>
                <a:srgbClr val="81CFC2"/>
              </a:solidFill>
              <a:prstDash val="solid"/>
              <a:headEnd type="none" w="sm" len="sm"/>
              <a:tailEnd type="none" w="sm" len="sm"/>
            </a:ln>
          </p:spPr>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3751" y="1977136"/>
            <a:ext cx="16404068" cy="6227953"/>
          </a:xfrm>
          <a:prstGeom prst="rect">
            <a:avLst/>
          </a:prstGeom>
        </p:spPr>
        <p:txBody>
          <a:bodyPr lIns="0" tIns="0" rIns="0" bIns="0" rtlCol="0" anchor="t">
            <a:spAutoFit/>
          </a:bodyPr>
          <a:lstStyle/>
          <a:p>
            <a:pPr>
              <a:lnSpc>
                <a:spcPts val="3751"/>
              </a:lnSpc>
            </a:pPr>
            <a:r>
              <a:rPr lang="en-US" sz="2679" dirty="0">
                <a:solidFill>
                  <a:srgbClr val="000000"/>
                </a:solidFill>
                <a:latin typeface="Times New Roman"/>
              </a:rPr>
              <a:t>"</a:t>
            </a:r>
            <a:r>
              <a:rPr lang="en-US" sz="2679" dirty="0" err="1">
                <a:solidFill>
                  <a:srgbClr val="000000"/>
                </a:solidFill>
                <a:latin typeface="Times New Roman"/>
              </a:rPr>
              <a:t>feature_names</a:t>
            </a:r>
            <a:r>
              <a:rPr lang="en-US" sz="2679" dirty="0">
                <a:solidFill>
                  <a:srgbClr val="000000"/>
                </a:solidFill>
                <a:latin typeface="Times New Roman"/>
              </a:rPr>
              <a:t> = ["</a:t>
            </a:r>
            <a:r>
              <a:rPr lang="en-US" sz="2679" dirty="0" err="1">
                <a:solidFill>
                  <a:srgbClr val="000000"/>
                </a:solidFill>
                <a:latin typeface="Times New Roman"/>
              </a:rPr>
              <a:t>ph</a:t>
            </a:r>
            <a:r>
              <a:rPr lang="en-US" sz="2679" dirty="0">
                <a:solidFill>
                  <a:srgbClr val="000000"/>
                </a:solidFill>
                <a:latin typeface="Times New Roman"/>
              </a:rPr>
              <a:t>", "Hardness" , "Solids", "Chloramines", "Sulfate",</a:t>
            </a:r>
          </a:p>
          <a:p>
            <a:pPr>
              <a:lnSpc>
                <a:spcPts val="3751"/>
              </a:lnSpc>
            </a:pPr>
            <a:r>
              <a:rPr lang="en-US" sz="2679" dirty="0">
                <a:solidFill>
                  <a:srgbClr val="000000"/>
                </a:solidFill>
                <a:latin typeface="Times New Roman"/>
              </a:rPr>
              <a:t>"Conductivity", "</a:t>
            </a:r>
            <a:r>
              <a:rPr lang="en-US" sz="2679" dirty="0" err="1">
                <a:solidFill>
                  <a:srgbClr val="000000"/>
                </a:solidFill>
                <a:latin typeface="Times New Roman"/>
              </a:rPr>
              <a:t>Organic_carbon","Trihalomethanes</a:t>
            </a:r>
            <a:r>
              <a:rPr lang="en-US" sz="2679" dirty="0">
                <a:solidFill>
                  <a:srgbClr val="000000"/>
                </a:solidFill>
                <a:latin typeface="Times New Roman"/>
              </a:rPr>
              <a:t>", "Turbidity"]</a:t>
            </a:r>
          </a:p>
          <a:p>
            <a:pPr>
              <a:lnSpc>
                <a:spcPts val="3751"/>
              </a:lnSpc>
            </a:pPr>
            <a:r>
              <a:rPr lang="en-US" sz="2679" dirty="0" err="1">
                <a:solidFill>
                  <a:srgbClr val="000000"/>
                </a:solidFill>
                <a:latin typeface="Times New Roman"/>
              </a:rPr>
              <a:t>df</a:t>
            </a:r>
            <a:r>
              <a:rPr lang="en-US" sz="2679" dirty="0">
                <a:solidFill>
                  <a:srgbClr val="000000"/>
                </a:solidFill>
                <a:latin typeface="Times New Roman"/>
              </a:rPr>
              <a:t> = </a:t>
            </a:r>
            <a:r>
              <a:rPr lang="en-US" sz="2679" dirty="0" err="1">
                <a:solidFill>
                  <a:srgbClr val="000000"/>
                </a:solidFill>
                <a:latin typeface="Times New Roman"/>
              </a:rPr>
              <a:t>pd.DataFrame</a:t>
            </a:r>
            <a:r>
              <a:rPr lang="en-US" sz="2679" dirty="0">
                <a:solidFill>
                  <a:srgbClr val="000000"/>
                </a:solidFill>
                <a:latin typeface="Times New Roman"/>
              </a:rPr>
              <a:t>(</a:t>
            </a:r>
            <a:r>
              <a:rPr lang="en-US" sz="2679" dirty="0" err="1">
                <a:solidFill>
                  <a:srgbClr val="000000"/>
                </a:solidFill>
                <a:latin typeface="Times New Roman"/>
              </a:rPr>
              <a:t>features_value</a:t>
            </a:r>
            <a:r>
              <a:rPr lang="en-US" sz="2679" dirty="0">
                <a:solidFill>
                  <a:srgbClr val="000000"/>
                </a:solidFill>
                <a:latin typeface="Times New Roman"/>
              </a:rPr>
              <a:t>, columns = </a:t>
            </a:r>
            <a:r>
              <a:rPr lang="en-US" sz="2679" dirty="0" err="1">
                <a:solidFill>
                  <a:srgbClr val="000000"/>
                </a:solidFill>
                <a:latin typeface="Times New Roman"/>
              </a:rPr>
              <a:t>feature_names</a:t>
            </a:r>
            <a:r>
              <a:rPr lang="en-US" sz="2679" dirty="0">
                <a:solidFill>
                  <a:srgbClr val="000000"/>
                </a:solidFill>
                <a:latin typeface="Times New Roman"/>
              </a:rPr>
              <a:t>)</a:t>
            </a:r>
          </a:p>
          <a:p>
            <a:pPr>
              <a:lnSpc>
                <a:spcPts val="3751"/>
              </a:lnSpc>
            </a:pPr>
            <a:r>
              <a:rPr lang="en-US" sz="2679" dirty="0" err="1">
                <a:solidFill>
                  <a:srgbClr val="000000"/>
                </a:solidFill>
                <a:latin typeface="Times New Roman"/>
              </a:rPr>
              <a:t>df</a:t>
            </a:r>
            <a:r>
              <a:rPr lang="en-US" sz="2679" dirty="0">
                <a:solidFill>
                  <a:srgbClr val="000000"/>
                </a:solidFill>
                <a:latin typeface="Times New Roman"/>
              </a:rPr>
              <a:t> = </a:t>
            </a:r>
            <a:r>
              <a:rPr lang="en-US" sz="2679" dirty="0" err="1">
                <a:solidFill>
                  <a:srgbClr val="000000"/>
                </a:solidFill>
                <a:latin typeface="Times New Roman"/>
              </a:rPr>
              <a:t>scaler.transform</a:t>
            </a:r>
            <a:r>
              <a:rPr lang="en-US" sz="2679" dirty="0">
                <a:solidFill>
                  <a:srgbClr val="000000"/>
                </a:solidFill>
                <a:latin typeface="Times New Roman"/>
              </a:rPr>
              <a:t>(</a:t>
            </a:r>
            <a:r>
              <a:rPr lang="en-US" sz="2679" dirty="0" err="1">
                <a:solidFill>
                  <a:srgbClr val="000000"/>
                </a:solidFill>
                <a:latin typeface="Times New Roman"/>
              </a:rPr>
              <a:t>df</a:t>
            </a:r>
            <a:r>
              <a:rPr lang="en-US" sz="2679" dirty="0">
                <a:solidFill>
                  <a:srgbClr val="000000"/>
                </a:solidFill>
                <a:latin typeface="Times New Roman"/>
              </a:rPr>
              <a:t>)</a:t>
            </a:r>
          </a:p>
          <a:p>
            <a:pPr>
              <a:lnSpc>
                <a:spcPts val="3751"/>
              </a:lnSpc>
            </a:pPr>
            <a:r>
              <a:rPr lang="en-US" sz="2679" dirty="0">
                <a:solidFill>
                  <a:srgbClr val="000000"/>
                </a:solidFill>
                <a:latin typeface="Times New Roman"/>
              </a:rPr>
              <a:t>output = </a:t>
            </a:r>
            <a:r>
              <a:rPr lang="en-US" sz="2679" dirty="0" err="1">
                <a:solidFill>
                  <a:srgbClr val="000000"/>
                </a:solidFill>
                <a:latin typeface="Times New Roman"/>
              </a:rPr>
              <a:t>model.predict</a:t>
            </a:r>
            <a:r>
              <a:rPr lang="en-US" sz="2679" dirty="0">
                <a:solidFill>
                  <a:srgbClr val="000000"/>
                </a:solidFill>
                <a:latin typeface="Times New Roman"/>
              </a:rPr>
              <a:t>(</a:t>
            </a:r>
            <a:r>
              <a:rPr lang="en-US" sz="2679" dirty="0" err="1">
                <a:solidFill>
                  <a:srgbClr val="000000"/>
                </a:solidFill>
                <a:latin typeface="Times New Roman"/>
              </a:rPr>
              <a:t>df</a:t>
            </a:r>
            <a:r>
              <a:rPr lang="en-US" sz="2679" dirty="0">
                <a:solidFill>
                  <a:srgbClr val="000000"/>
                </a:solidFill>
                <a:latin typeface="Times New Roman"/>
              </a:rPr>
              <a:t>)</a:t>
            </a:r>
          </a:p>
          <a:p>
            <a:pPr>
              <a:lnSpc>
                <a:spcPts val="3751"/>
              </a:lnSpc>
            </a:pPr>
            <a:r>
              <a:rPr lang="en-US" sz="2679" dirty="0">
                <a:solidFill>
                  <a:srgbClr val="000000"/>
                </a:solidFill>
                <a:latin typeface="Times New Roman"/>
              </a:rPr>
              <a:t>if output[0] == 1:</a:t>
            </a:r>
          </a:p>
          <a:p>
            <a:pPr>
              <a:lnSpc>
                <a:spcPts val="3751"/>
              </a:lnSpc>
            </a:pPr>
            <a:r>
              <a:rPr lang="en-US" sz="2679" dirty="0">
                <a:solidFill>
                  <a:srgbClr val="000000"/>
                </a:solidFill>
                <a:latin typeface="Times New Roman"/>
              </a:rPr>
              <a:t>prediction = "safe"</a:t>
            </a:r>
          </a:p>
          <a:p>
            <a:pPr>
              <a:lnSpc>
                <a:spcPts val="3751"/>
              </a:lnSpc>
            </a:pPr>
            <a:r>
              <a:rPr lang="en-US" sz="2679" dirty="0">
                <a:solidFill>
                  <a:srgbClr val="000000"/>
                </a:solidFill>
                <a:latin typeface="Times New Roman"/>
              </a:rPr>
              <a:t>else:</a:t>
            </a:r>
          </a:p>
          <a:p>
            <a:pPr>
              <a:lnSpc>
                <a:spcPts val="3751"/>
              </a:lnSpc>
            </a:pPr>
            <a:r>
              <a:rPr lang="en-US" sz="2679" dirty="0">
                <a:solidFill>
                  <a:srgbClr val="000000"/>
                </a:solidFill>
                <a:latin typeface="Times New Roman"/>
              </a:rPr>
              <a:t>prediction = "not safe"</a:t>
            </a:r>
          </a:p>
          <a:p>
            <a:pPr>
              <a:lnSpc>
                <a:spcPts val="3751"/>
              </a:lnSpc>
            </a:pPr>
            <a:r>
              <a:rPr lang="en-US" sz="2679" dirty="0">
                <a:solidFill>
                  <a:srgbClr val="000000"/>
                </a:solidFill>
                <a:latin typeface="Times New Roman"/>
              </a:rPr>
              <a:t>return </a:t>
            </a:r>
            <a:r>
              <a:rPr lang="en-US" sz="2679" dirty="0" err="1">
                <a:solidFill>
                  <a:srgbClr val="000000"/>
                </a:solidFill>
                <a:latin typeface="Times New Roman"/>
              </a:rPr>
              <a:t>render_template</a:t>
            </a:r>
            <a:r>
              <a:rPr lang="en-US" sz="2679" dirty="0">
                <a:solidFill>
                  <a:srgbClr val="000000"/>
                </a:solidFill>
                <a:latin typeface="Times New Roman"/>
              </a:rPr>
              <a:t>('predict.html', </a:t>
            </a:r>
            <a:r>
              <a:rPr lang="en-US" sz="2679" dirty="0" err="1">
                <a:solidFill>
                  <a:srgbClr val="000000"/>
                </a:solidFill>
                <a:latin typeface="Times New Roman"/>
              </a:rPr>
              <a:t>prediction_text</a:t>
            </a:r>
            <a:r>
              <a:rPr lang="en-US" sz="2679" dirty="0">
                <a:solidFill>
                  <a:srgbClr val="000000"/>
                </a:solidFill>
                <a:latin typeface="Times New Roman"/>
              </a:rPr>
              <a:t>= "water is {} for human consumption ".format(prediction))</a:t>
            </a:r>
          </a:p>
          <a:p>
            <a:pPr>
              <a:lnSpc>
                <a:spcPts val="3751"/>
              </a:lnSpc>
            </a:pPr>
            <a:r>
              <a:rPr lang="en-US" sz="2679" dirty="0">
                <a:solidFill>
                  <a:srgbClr val="000000"/>
                </a:solidFill>
                <a:latin typeface="Times New Roman"/>
              </a:rPr>
              <a:t>if _name_ == "_main_":</a:t>
            </a:r>
          </a:p>
          <a:p>
            <a:pPr>
              <a:lnSpc>
                <a:spcPts val="3751"/>
              </a:lnSpc>
            </a:pPr>
            <a:r>
              <a:rPr lang="en-US" sz="2679" dirty="0" err="1">
                <a:solidFill>
                  <a:srgbClr val="000000"/>
                </a:solidFill>
                <a:latin typeface="Times New Roman"/>
              </a:rPr>
              <a:t>app.run</a:t>
            </a:r>
            <a:r>
              <a:rPr lang="en-US" sz="2679" dirty="0">
                <a:solidFill>
                  <a:srgbClr val="000000"/>
                </a:solidFill>
                <a:latin typeface="Times New Roman"/>
              </a:rPr>
              <a:t>(debug=True)</a:t>
            </a:r>
          </a:p>
        </p:txBody>
      </p:sp>
      <p:grpSp>
        <p:nvGrpSpPr>
          <p:cNvPr id="3" name="Group 3"/>
          <p:cNvGrpSpPr/>
          <p:nvPr/>
        </p:nvGrpSpPr>
        <p:grpSpPr>
          <a:xfrm>
            <a:off x="547177" y="-154611"/>
            <a:ext cx="17164927" cy="2345269"/>
            <a:chOff x="-2572" y="-239798"/>
            <a:chExt cx="6715690" cy="917575"/>
          </a:xfrm>
        </p:grpSpPr>
        <p:sp>
          <p:nvSpPr>
            <p:cNvPr id="4" name="Freeform 4"/>
            <p:cNvSpPr/>
            <p:nvPr/>
          </p:nvSpPr>
          <p:spPr>
            <a:xfrm>
              <a:off x="0" y="0"/>
              <a:ext cx="6713118" cy="437979"/>
            </a:xfrm>
            <a:custGeom>
              <a:avLst/>
              <a:gdLst/>
              <a:ahLst/>
              <a:cxnLst/>
              <a:rect l="l" t="t" r="r" b="b"/>
              <a:pathLst>
                <a:path w="6713118" h="437979">
                  <a:moveTo>
                    <a:pt x="0" y="0"/>
                  </a:moveTo>
                  <a:lnTo>
                    <a:pt x="6713118" y="0"/>
                  </a:lnTo>
                  <a:lnTo>
                    <a:pt x="6713118" y="437979"/>
                  </a:lnTo>
                  <a:lnTo>
                    <a:pt x="0" y="437979"/>
                  </a:lnTo>
                  <a:close/>
                </a:path>
              </a:pathLst>
            </a:custGeom>
            <a:solidFill>
              <a:srgbClr val="000000"/>
            </a:solidFill>
            <a:ln w="38100">
              <a:solidFill>
                <a:srgbClr val="000000"/>
              </a:solidFill>
            </a:ln>
          </p:spPr>
        </p:sp>
        <p:sp>
          <p:nvSpPr>
            <p:cNvPr id="5" name="TextBox 5"/>
            <p:cNvSpPr txBox="1"/>
            <p:nvPr/>
          </p:nvSpPr>
          <p:spPr>
            <a:xfrm>
              <a:off x="-2572" y="-239798"/>
              <a:ext cx="6713118" cy="917575"/>
            </a:xfrm>
            <a:prstGeom prst="rect">
              <a:avLst/>
            </a:prstGeom>
          </p:spPr>
          <p:txBody>
            <a:bodyPr lIns="50800" tIns="50800" rIns="50800" bIns="50800" rtlCol="0" anchor="ctr"/>
            <a:lstStyle/>
            <a:p>
              <a:pPr algn="ctr">
                <a:lnSpc>
                  <a:spcPts val="7042"/>
                </a:lnSpc>
              </a:pPr>
              <a:r>
                <a:rPr lang="en-US" sz="5030" dirty="0">
                  <a:solidFill>
                    <a:srgbClr val="81CFC2"/>
                  </a:solidFill>
                  <a:latin typeface="Roboto Bold"/>
                </a:rPr>
                <a:t>SAMPLE CODE</a:t>
              </a:r>
            </a:p>
          </p:txBody>
        </p:sp>
      </p:grpSp>
      <p:grpSp>
        <p:nvGrpSpPr>
          <p:cNvPr id="6" name="Group 6"/>
          <p:cNvGrpSpPr/>
          <p:nvPr/>
        </p:nvGrpSpPr>
        <p:grpSpPr>
          <a:xfrm>
            <a:off x="2109182" y="9720770"/>
            <a:ext cx="14069636" cy="190500"/>
            <a:chOff x="0" y="0"/>
            <a:chExt cx="18759515" cy="254000"/>
          </a:xfrm>
        </p:grpSpPr>
        <p:sp>
          <p:nvSpPr>
            <p:cNvPr id="7" name="AutoShape 7"/>
            <p:cNvSpPr/>
            <p:nvPr/>
          </p:nvSpPr>
          <p:spPr>
            <a:xfrm>
              <a:off x="0" y="0"/>
              <a:ext cx="6148625" cy="0"/>
            </a:xfrm>
            <a:prstGeom prst="line">
              <a:avLst/>
            </a:prstGeom>
            <a:ln w="254000" cap="flat">
              <a:solidFill>
                <a:srgbClr val="000000"/>
              </a:solidFill>
              <a:prstDash val="solid"/>
              <a:headEnd type="none" w="sm" len="sm"/>
              <a:tailEnd type="none" w="sm" len="sm"/>
            </a:ln>
          </p:spPr>
        </p:sp>
        <p:sp>
          <p:nvSpPr>
            <p:cNvPr id="8" name="AutoShape 8"/>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9" name="AutoShape 9"/>
            <p:cNvSpPr/>
            <p:nvPr/>
          </p:nvSpPr>
          <p:spPr>
            <a:xfrm>
              <a:off x="12563833" y="0"/>
              <a:ext cx="6195681" cy="0"/>
            </a:xfrm>
            <a:prstGeom prst="line">
              <a:avLst/>
            </a:prstGeom>
            <a:ln w="254000" cap="flat">
              <a:solidFill>
                <a:srgbClr val="81CFC2"/>
              </a:solidFill>
              <a:prstDash val="solid"/>
              <a:headEnd type="none" w="sm" len="sm"/>
              <a:tailEnd type="none" w="sm" len="sm"/>
            </a:ln>
          </p:spPr>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182" y="9720770"/>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pic>
        <p:nvPicPr>
          <p:cNvPr id="9" name="Picture 9"/>
          <p:cNvPicPr>
            <a:picLocks noChangeAspect="1"/>
          </p:cNvPicPr>
          <p:nvPr/>
        </p:nvPicPr>
        <p:blipFill>
          <a:blip r:embed="rId2"/>
          <a:srcRect/>
          <a:stretch>
            <a:fillRect/>
          </a:stretch>
        </p:blipFill>
        <p:spPr>
          <a:xfrm>
            <a:off x="3700260" y="2014722"/>
            <a:ext cx="11124543" cy="6257556"/>
          </a:xfrm>
          <a:prstGeom prst="rect">
            <a:avLst/>
          </a:prstGeom>
        </p:spPr>
      </p:pic>
      <p:sp>
        <p:nvSpPr>
          <p:cNvPr id="11" name="TextBox 11"/>
          <p:cNvSpPr txBox="1"/>
          <p:nvPr/>
        </p:nvSpPr>
        <p:spPr>
          <a:xfrm>
            <a:off x="6738297" y="8627212"/>
            <a:ext cx="4811406" cy="646429"/>
          </a:xfrm>
          <a:prstGeom prst="rect">
            <a:avLst/>
          </a:prstGeom>
        </p:spPr>
        <p:txBody>
          <a:bodyPr wrap="square" lIns="0" tIns="0" rIns="0" bIns="0" rtlCol="0" anchor="t">
            <a:spAutoFit/>
          </a:bodyPr>
          <a:lstStyle/>
          <a:p>
            <a:pPr algn="ctr">
              <a:lnSpc>
                <a:spcPts val="5320"/>
              </a:lnSpc>
            </a:pPr>
            <a:r>
              <a:rPr lang="en-US" sz="3800" spc="190" dirty="0">
                <a:solidFill>
                  <a:srgbClr val="000000"/>
                </a:solidFill>
                <a:latin typeface="Roboto Condensed"/>
              </a:rPr>
              <a:t>Landing page</a:t>
            </a:r>
          </a:p>
        </p:txBody>
      </p:sp>
      <p:grpSp>
        <p:nvGrpSpPr>
          <p:cNvPr id="12" name="Group 2">
            <a:extLst>
              <a:ext uri="{FF2B5EF4-FFF2-40B4-BE49-F238E27FC236}">
                <a16:creationId xmlns:a16="http://schemas.microsoft.com/office/drawing/2014/main" id="{0E05143D-80DE-7924-41C4-FA670EB70B93}"/>
              </a:ext>
            </a:extLst>
          </p:cNvPr>
          <p:cNvGrpSpPr/>
          <p:nvPr/>
        </p:nvGrpSpPr>
        <p:grpSpPr>
          <a:xfrm>
            <a:off x="1028700" y="477006"/>
            <a:ext cx="16230600" cy="1103389"/>
            <a:chOff x="0" y="0"/>
            <a:chExt cx="4274726" cy="290604"/>
          </a:xfrm>
        </p:grpSpPr>
        <p:sp>
          <p:nvSpPr>
            <p:cNvPr id="13" name="Freeform 3">
              <a:extLst>
                <a:ext uri="{FF2B5EF4-FFF2-40B4-BE49-F238E27FC236}">
                  <a16:creationId xmlns:a16="http://schemas.microsoft.com/office/drawing/2014/main" id="{F729B69E-5C06-1BA3-C536-57BD2E4290FA}"/>
                </a:ext>
              </a:extLst>
            </p:cNvPr>
            <p:cNvSpPr/>
            <p:nvPr/>
          </p:nvSpPr>
          <p:spPr>
            <a:xfrm>
              <a:off x="0" y="0"/>
              <a:ext cx="4274726" cy="290604"/>
            </a:xfrm>
            <a:custGeom>
              <a:avLst/>
              <a:gdLst/>
              <a:ahLst/>
              <a:cxnLst/>
              <a:rect l="l" t="t" r="r" b="b"/>
              <a:pathLst>
                <a:path w="4274726" h="290604">
                  <a:moveTo>
                    <a:pt x="0" y="0"/>
                  </a:moveTo>
                  <a:lnTo>
                    <a:pt x="4274726" y="0"/>
                  </a:lnTo>
                  <a:lnTo>
                    <a:pt x="4274726" y="290604"/>
                  </a:lnTo>
                  <a:lnTo>
                    <a:pt x="0" y="290604"/>
                  </a:lnTo>
                  <a:close/>
                </a:path>
              </a:pathLst>
            </a:custGeom>
            <a:solidFill>
              <a:srgbClr val="000000"/>
            </a:solidFill>
            <a:ln w="38100">
              <a:solidFill>
                <a:srgbClr val="000000"/>
              </a:solidFill>
            </a:ln>
          </p:spPr>
        </p:sp>
        <p:sp>
          <p:nvSpPr>
            <p:cNvPr id="14" name="TextBox 4">
              <a:extLst>
                <a:ext uri="{FF2B5EF4-FFF2-40B4-BE49-F238E27FC236}">
                  <a16:creationId xmlns:a16="http://schemas.microsoft.com/office/drawing/2014/main" id="{42F01509-5A12-AC23-187A-1C17A648D8B6}"/>
                </a:ext>
              </a:extLst>
            </p:cNvPr>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5" name="TextBox 6">
            <a:extLst>
              <a:ext uri="{FF2B5EF4-FFF2-40B4-BE49-F238E27FC236}">
                <a16:creationId xmlns:a16="http://schemas.microsoft.com/office/drawing/2014/main" id="{709DA4A0-74AA-0F6A-7445-B77CA17A51E7}"/>
              </a:ext>
            </a:extLst>
          </p:cNvPr>
          <p:cNvSpPr txBox="1"/>
          <p:nvPr/>
        </p:nvSpPr>
        <p:spPr>
          <a:xfrm>
            <a:off x="7438843" y="299291"/>
            <a:ext cx="3410312" cy="1307987"/>
          </a:xfrm>
          <a:prstGeom prst="rect">
            <a:avLst/>
          </a:prstGeom>
        </p:spPr>
        <p:txBody>
          <a:bodyPr wrap="square" lIns="0" tIns="0" rIns="0" bIns="0" rtlCol="0" anchor="t">
            <a:spAutoFit/>
          </a:bodyPr>
          <a:lstStyle/>
          <a:p>
            <a:pPr>
              <a:lnSpc>
                <a:spcPts val="11199"/>
              </a:lnSpc>
            </a:pPr>
            <a:r>
              <a:rPr lang="en-US" sz="7200" dirty="0">
                <a:solidFill>
                  <a:srgbClr val="EF7B54"/>
                </a:solidFill>
                <a:latin typeface="Roboto Condensed Bold"/>
              </a:rPr>
              <a:t>RESULTS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182" y="9720770"/>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pic>
        <p:nvPicPr>
          <p:cNvPr id="9" name="Picture 9"/>
          <p:cNvPicPr>
            <a:picLocks noChangeAspect="1"/>
          </p:cNvPicPr>
          <p:nvPr/>
        </p:nvPicPr>
        <p:blipFill>
          <a:blip r:embed="rId2"/>
          <a:srcRect/>
          <a:stretch>
            <a:fillRect/>
          </a:stretch>
        </p:blipFill>
        <p:spPr>
          <a:xfrm>
            <a:off x="3510186" y="1974480"/>
            <a:ext cx="11267628" cy="6338041"/>
          </a:xfrm>
          <a:prstGeom prst="rect">
            <a:avLst/>
          </a:prstGeom>
        </p:spPr>
      </p:pic>
      <p:sp>
        <p:nvSpPr>
          <p:cNvPr id="11" name="TextBox 11"/>
          <p:cNvSpPr txBox="1"/>
          <p:nvPr/>
        </p:nvSpPr>
        <p:spPr>
          <a:xfrm>
            <a:off x="2421761" y="8706606"/>
            <a:ext cx="13444478" cy="646429"/>
          </a:xfrm>
          <a:prstGeom prst="rect">
            <a:avLst/>
          </a:prstGeom>
        </p:spPr>
        <p:txBody>
          <a:bodyPr wrap="square" lIns="0" tIns="0" rIns="0" bIns="0" rtlCol="0" anchor="t">
            <a:spAutoFit/>
          </a:bodyPr>
          <a:lstStyle/>
          <a:p>
            <a:pPr algn="ctr">
              <a:lnSpc>
                <a:spcPts val="5320"/>
              </a:lnSpc>
            </a:pPr>
            <a:r>
              <a:rPr lang="en-US" sz="3800" spc="190" dirty="0">
                <a:solidFill>
                  <a:srgbClr val="000000"/>
                </a:solidFill>
                <a:latin typeface="Roboto Condensed"/>
              </a:rPr>
              <a:t>model predicted water not safe for consumption</a:t>
            </a:r>
          </a:p>
        </p:txBody>
      </p:sp>
      <p:grpSp>
        <p:nvGrpSpPr>
          <p:cNvPr id="12" name="Group 2">
            <a:extLst>
              <a:ext uri="{FF2B5EF4-FFF2-40B4-BE49-F238E27FC236}">
                <a16:creationId xmlns:a16="http://schemas.microsoft.com/office/drawing/2014/main" id="{65FC6645-5CC5-5C0C-46F7-B39E26C6DF31}"/>
              </a:ext>
            </a:extLst>
          </p:cNvPr>
          <p:cNvGrpSpPr/>
          <p:nvPr/>
        </p:nvGrpSpPr>
        <p:grpSpPr>
          <a:xfrm>
            <a:off x="1028700" y="477006"/>
            <a:ext cx="16230600" cy="1103389"/>
            <a:chOff x="0" y="0"/>
            <a:chExt cx="4274726" cy="290604"/>
          </a:xfrm>
        </p:grpSpPr>
        <p:sp>
          <p:nvSpPr>
            <p:cNvPr id="13" name="Freeform 3">
              <a:extLst>
                <a:ext uri="{FF2B5EF4-FFF2-40B4-BE49-F238E27FC236}">
                  <a16:creationId xmlns:a16="http://schemas.microsoft.com/office/drawing/2014/main" id="{291D94FF-5A8A-233A-5C01-8BC01EFB58DF}"/>
                </a:ext>
              </a:extLst>
            </p:cNvPr>
            <p:cNvSpPr/>
            <p:nvPr/>
          </p:nvSpPr>
          <p:spPr>
            <a:xfrm>
              <a:off x="0" y="0"/>
              <a:ext cx="4274726" cy="290604"/>
            </a:xfrm>
            <a:custGeom>
              <a:avLst/>
              <a:gdLst/>
              <a:ahLst/>
              <a:cxnLst/>
              <a:rect l="l" t="t" r="r" b="b"/>
              <a:pathLst>
                <a:path w="4274726" h="290604">
                  <a:moveTo>
                    <a:pt x="0" y="0"/>
                  </a:moveTo>
                  <a:lnTo>
                    <a:pt x="4274726" y="0"/>
                  </a:lnTo>
                  <a:lnTo>
                    <a:pt x="4274726" y="290604"/>
                  </a:lnTo>
                  <a:lnTo>
                    <a:pt x="0" y="290604"/>
                  </a:lnTo>
                  <a:close/>
                </a:path>
              </a:pathLst>
            </a:custGeom>
            <a:solidFill>
              <a:srgbClr val="000000"/>
            </a:solidFill>
            <a:ln w="38100">
              <a:solidFill>
                <a:srgbClr val="000000"/>
              </a:solidFill>
            </a:ln>
          </p:spPr>
        </p:sp>
        <p:sp>
          <p:nvSpPr>
            <p:cNvPr id="14" name="TextBox 4">
              <a:extLst>
                <a:ext uri="{FF2B5EF4-FFF2-40B4-BE49-F238E27FC236}">
                  <a16:creationId xmlns:a16="http://schemas.microsoft.com/office/drawing/2014/main" id="{05B7B833-AE93-138E-C7DE-228FCDCC20A0}"/>
                </a:ext>
              </a:extLst>
            </p:cNvPr>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5" name="TextBox 6">
            <a:extLst>
              <a:ext uri="{FF2B5EF4-FFF2-40B4-BE49-F238E27FC236}">
                <a16:creationId xmlns:a16="http://schemas.microsoft.com/office/drawing/2014/main" id="{EFFBFCDD-8716-63E5-1C78-4D72074F15D6}"/>
              </a:ext>
            </a:extLst>
          </p:cNvPr>
          <p:cNvSpPr txBox="1"/>
          <p:nvPr/>
        </p:nvSpPr>
        <p:spPr>
          <a:xfrm>
            <a:off x="7438843" y="299291"/>
            <a:ext cx="3410312" cy="1307987"/>
          </a:xfrm>
          <a:prstGeom prst="rect">
            <a:avLst/>
          </a:prstGeom>
        </p:spPr>
        <p:txBody>
          <a:bodyPr wrap="square" lIns="0" tIns="0" rIns="0" bIns="0" rtlCol="0" anchor="t">
            <a:spAutoFit/>
          </a:bodyPr>
          <a:lstStyle/>
          <a:p>
            <a:pPr>
              <a:lnSpc>
                <a:spcPts val="11199"/>
              </a:lnSpc>
            </a:pPr>
            <a:r>
              <a:rPr lang="en-US" sz="7200" dirty="0">
                <a:solidFill>
                  <a:srgbClr val="EF7B54"/>
                </a:solidFill>
                <a:latin typeface="Roboto Condensed Bold"/>
              </a:rPr>
              <a:t>RESULTS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182" y="9720770"/>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grpSp>
        <p:nvGrpSpPr>
          <p:cNvPr id="6" name="Group 6"/>
          <p:cNvGrpSpPr/>
          <p:nvPr/>
        </p:nvGrpSpPr>
        <p:grpSpPr>
          <a:xfrm>
            <a:off x="1028700" y="453122"/>
            <a:ext cx="16230600" cy="1163691"/>
            <a:chOff x="0" y="0"/>
            <a:chExt cx="4274726" cy="306487"/>
          </a:xfrm>
        </p:grpSpPr>
        <p:sp>
          <p:nvSpPr>
            <p:cNvPr id="7" name="Freeform 7"/>
            <p:cNvSpPr/>
            <p:nvPr/>
          </p:nvSpPr>
          <p:spPr>
            <a:xfrm>
              <a:off x="0" y="0"/>
              <a:ext cx="4274726" cy="306487"/>
            </a:xfrm>
            <a:custGeom>
              <a:avLst/>
              <a:gdLst/>
              <a:ahLst/>
              <a:cxnLst/>
              <a:rect l="l" t="t" r="r" b="b"/>
              <a:pathLst>
                <a:path w="4274726" h="306487">
                  <a:moveTo>
                    <a:pt x="0" y="0"/>
                  </a:moveTo>
                  <a:lnTo>
                    <a:pt x="4274726" y="0"/>
                  </a:lnTo>
                  <a:lnTo>
                    <a:pt x="4274726" y="306487"/>
                  </a:lnTo>
                  <a:lnTo>
                    <a:pt x="0" y="306487"/>
                  </a:lnTo>
                  <a:close/>
                </a:path>
              </a:pathLst>
            </a:custGeom>
            <a:solidFill>
              <a:srgbClr val="00000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4380712" y="339090"/>
            <a:ext cx="9544071" cy="1236345"/>
          </a:xfrm>
          <a:prstGeom prst="rect">
            <a:avLst/>
          </a:prstGeom>
        </p:spPr>
        <p:txBody>
          <a:bodyPr lIns="0" tIns="0" rIns="0" bIns="0" rtlCol="0" anchor="t">
            <a:spAutoFit/>
          </a:bodyPr>
          <a:lstStyle/>
          <a:p>
            <a:pPr algn="ctr">
              <a:lnSpc>
                <a:spcPts val="10080"/>
              </a:lnSpc>
            </a:pPr>
            <a:r>
              <a:rPr lang="en-US" sz="7200">
                <a:solidFill>
                  <a:srgbClr val="FFFFFF"/>
                </a:solidFill>
                <a:latin typeface="Roboto Condensed Bold"/>
              </a:rPr>
              <a:t>ABSTRACT</a:t>
            </a:r>
          </a:p>
        </p:txBody>
      </p:sp>
      <p:sp>
        <p:nvSpPr>
          <p:cNvPr id="10" name="TextBox 10"/>
          <p:cNvSpPr txBox="1"/>
          <p:nvPr/>
        </p:nvSpPr>
        <p:spPr>
          <a:xfrm>
            <a:off x="1075548" y="1755935"/>
            <a:ext cx="16221852" cy="7625715"/>
          </a:xfrm>
          <a:prstGeom prst="rect">
            <a:avLst/>
          </a:prstGeom>
        </p:spPr>
        <p:txBody>
          <a:bodyPr lIns="0" tIns="0" rIns="0" bIns="0" rtlCol="0" anchor="t">
            <a:spAutoFit/>
          </a:bodyPr>
          <a:lstStyle/>
          <a:p>
            <a:pPr marL="647698" lvl="1" indent="-323849" algn="just">
              <a:lnSpc>
                <a:spcPts val="3779"/>
              </a:lnSpc>
              <a:buFont typeface="Arial"/>
              <a:buChar char="•"/>
            </a:pPr>
            <a:r>
              <a:rPr lang="en-US" sz="2999" dirty="0">
                <a:solidFill>
                  <a:srgbClr val="000000"/>
                </a:solidFill>
                <a:latin typeface="Roboto Condensed"/>
              </a:rPr>
              <a:t>Constructing Sustainable Smart Water Supply systems is facing serious challenges all around the world with the fast expansion of modern cities. Water quality is influencing our life ubiquitously and prioritizing all urban management. </a:t>
            </a:r>
          </a:p>
          <a:p>
            <a:pPr algn="just">
              <a:lnSpc>
                <a:spcPts val="3779"/>
              </a:lnSpc>
            </a:pPr>
            <a:endParaRPr lang="en-US" sz="2999" dirty="0">
              <a:solidFill>
                <a:srgbClr val="000000"/>
              </a:solidFill>
              <a:latin typeface="Roboto Condensed"/>
            </a:endParaRPr>
          </a:p>
          <a:p>
            <a:pPr marL="647698" lvl="1" indent="-323849" algn="just">
              <a:lnSpc>
                <a:spcPts val="3779"/>
              </a:lnSpc>
              <a:buFont typeface="Arial"/>
              <a:buChar char="•"/>
            </a:pPr>
            <a:r>
              <a:rPr lang="en-US" sz="2999" dirty="0">
                <a:solidFill>
                  <a:srgbClr val="000000"/>
                </a:solidFill>
                <a:latin typeface="Roboto Condensed"/>
              </a:rPr>
              <a:t>Traditional urban water quality control mostly focused on routine tests of quality indicators, which include physical, chemical, and biological groups. However, the inevitable delay for biological indicators has increased the health risk and led to accidents such as massive infections in many big cities. </a:t>
            </a:r>
          </a:p>
          <a:p>
            <a:pPr algn="just">
              <a:lnSpc>
                <a:spcPts val="3779"/>
              </a:lnSpc>
            </a:pPr>
            <a:endParaRPr lang="en-US" sz="2999" dirty="0">
              <a:solidFill>
                <a:srgbClr val="000000"/>
              </a:solidFill>
              <a:latin typeface="Roboto Condensed"/>
            </a:endParaRPr>
          </a:p>
          <a:p>
            <a:pPr marL="647698" lvl="1" indent="-323849" algn="just">
              <a:lnSpc>
                <a:spcPts val="3779"/>
              </a:lnSpc>
              <a:buFont typeface="Arial"/>
              <a:buChar char="•"/>
            </a:pPr>
            <a:r>
              <a:rPr lang="en-US" sz="2999" dirty="0">
                <a:solidFill>
                  <a:srgbClr val="000000"/>
                </a:solidFill>
                <a:latin typeface="Roboto Condensed"/>
              </a:rPr>
              <a:t>In this paper, we provide a possible solution by building a risk analysis framework for the urban water supply system. It takes indicator data we collected from industrial processes to perceive water quality changes, and further for risk detection. In order to provide explainable results, we propose an Adaptive Frequency Analysis (</a:t>
            </a:r>
            <a:r>
              <a:rPr lang="en-US" sz="2999" dirty="0" err="1">
                <a:solidFill>
                  <a:srgbClr val="000000"/>
                </a:solidFill>
                <a:latin typeface="Roboto Condensed"/>
              </a:rPr>
              <a:t>Adp</a:t>
            </a:r>
            <a:r>
              <a:rPr lang="en-US" sz="2999" dirty="0">
                <a:solidFill>
                  <a:srgbClr val="000000"/>
                </a:solidFill>
                <a:latin typeface="Roboto Condensed"/>
              </a:rPr>
              <a:t>-FA) method to resolve the data using indicators’ frequency domain information for their inner relationships and individual prediction. </a:t>
            </a:r>
          </a:p>
          <a:p>
            <a:pPr algn="just">
              <a:lnSpc>
                <a:spcPts val="3779"/>
              </a:lnSpc>
            </a:pPr>
            <a:endParaRPr lang="en-US" sz="2999" dirty="0">
              <a:solidFill>
                <a:srgbClr val="000000"/>
              </a:solidFill>
              <a:latin typeface="Roboto Condensed"/>
            </a:endParaRPr>
          </a:p>
          <a:p>
            <a:pPr marL="647698" lvl="1" indent="-323849" algn="just">
              <a:lnSpc>
                <a:spcPts val="3779"/>
              </a:lnSpc>
              <a:buFont typeface="Arial"/>
              <a:buChar char="•"/>
            </a:pPr>
            <a:r>
              <a:rPr lang="en-US" sz="2999" dirty="0">
                <a:solidFill>
                  <a:srgbClr val="000000"/>
                </a:solidFill>
                <a:latin typeface="Roboto Condensed"/>
              </a:rPr>
              <a:t>We employ the proposed method to test spectrogram, prediction accuracy, and time consumption, comparing with classical Artificial Neural Network and Random Forest methods.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77006"/>
            <a:ext cx="16230600" cy="1103389"/>
            <a:chOff x="0" y="0"/>
            <a:chExt cx="4274726" cy="290604"/>
          </a:xfrm>
        </p:grpSpPr>
        <p:sp>
          <p:nvSpPr>
            <p:cNvPr id="3" name="Freeform 3"/>
            <p:cNvSpPr/>
            <p:nvPr/>
          </p:nvSpPr>
          <p:spPr>
            <a:xfrm>
              <a:off x="0" y="0"/>
              <a:ext cx="4274726" cy="290604"/>
            </a:xfrm>
            <a:custGeom>
              <a:avLst/>
              <a:gdLst/>
              <a:ahLst/>
              <a:cxnLst/>
              <a:rect l="l" t="t" r="r" b="b"/>
              <a:pathLst>
                <a:path w="4274726" h="290604">
                  <a:moveTo>
                    <a:pt x="0" y="0"/>
                  </a:moveTo>
                  <a:lnTo>
                    <a:pt x="4274726" y="0"/>
                  </a:lnTo>
                  <a:lnTo>
                    <a:pt x="4274726" y="290604"/>
                  </a:lnTo>
                  <a:lnTo>
                    <a:pt x="0" y="290604"/>
                  </a:lnTo>
                  <a:close/>
                </a:path>
              </a:pathLst>
            </a:custGeom>
            <a:solidFill>
              <a:srgbClr val="000000"/>
            </a:solidFill>
            <a:ln w="38100">
              <a:solidFill>
                <a:srgbClr val="000000"/>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pic>
        <p:nvPicPr>
          <p:cNvPr id="5" name="Picture 5"/>
          <p:cNvPicPr>
            <a:picLocks noChangeAspect="1"/>
          </p:cNvPicPr>
          <p:nvPr/>
        </p:nvPicPr>
        <p:blipFill>
          <a:blip r:embed="rId2"/>
          <a:srcRect/>
          <a:stretch>
            <a:fillRect/>
          </a:stretch>
        </p:blipFill>
        <p:spPr>
          <a:xfrm>
            <a:off x="3736360" y="2035028"/>
            <a:ext cx="11052345" cy="6216944"/>
          </a:xfrm>
          <a:prstGeom prst="rect">
            <a:avLst/>
          </a:prstGeom>
        </p:spPr>
      </p:pic>
      <p:sp>
        <p:nvSpPr>
          <p:cNvPr id="6" name="TextBox 6"/>
          <p:cNvSpPr txBox="1"/>
          <p:nvPr/>
        </p:nvSpPr>
        <p:spPr>
          <a:xfrm>
            <a:off x="7438843" y="299291"/>
            <a:ext cx="3410312" cy="1307987"/>
          </a:xfrm>
          <a:prstGeom prst="rect">
            <a:avLst/>
          </a:prstGeom>
        </p:spPr>
        <p:txBody>
          <a:bodyPr wrap="square" lIns="0" tIns="0" rIns="0" bIns="0" rtlCol="0" anchor="t">
            <a:spAutoFit/>
          </a:bodyPr>
          <a:lstStyle/>
          <a:p>
            <a:pPr>
              <a:lnSpc>
                <a:spcPts val="11199"/>
              </a:lnSpc>
            </a:pPr>
            <a:r>
              <a:rPr lang="en-US" sz="7200" dirty="0">
                <a:solidFill>
                  <a:srgbClr val="EF7B54"/>
                </a:solidFill>
                <a:latin typeface="Roboto Condensed Bold"/>
              </a:rPr>
              <a:t>RESULTS</a:t>
            </a:r>
          </a:p>
        </p:txBody>
      </p:sp>
      <p:grpSp>
        <p:nvGrpSpPr>
          <p:cNvPr id="7" name="Group 7"/>
          <p:cNvGrpSpPr/>
          <p:nvPr/>
        </p:nvGrpSpPr>
        <p:grpSpPr>
          <a:xfrm>
            <a:off x="2109182" y="9720770"/>
            <a:ext cx="14069636" cy="190500"/>
            <a:chOff x="0" y="0"/>
            <a:chExt cx="18759515" cy="254000"/>
          </a:xfrm>
        </p:grpSpPr>
        <p:sp>
          <p:nvSpPr>
            <p:cNvPr id="8" name="AutoShape 8"/>
            <p:cNvSpPr/>
            <p:nvPr/>
          </p:nvSpPr>
          <p:spPr>
            <a:xfrm>
              <a:off x="0" y="0"/>
              <a:ext cx="6148625" cy="0"/>
            </a:xfrm>
            <a:prstGeom prst="line">
              <a:avLst/>
            </a:prstGeom>
            <a:ln w="254000" cap="flat">
              <a:solidFill>
                <a:srgbClr val="000000"/>
              </a:solidFill>
              <a:prstDash val="solid"/>
              <a:headEnd type="none" w="sm" len="sm"/>
              <a:tailEnd type="none" w="sm" len="sm"/>
            </a:ln>
          </p:spPr>
        </p:sp>
        <p:sp>
          <p:nvSpPr>
            <p:cNvPr id="9" name="AutoShape 9"/>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10" name="AutoShape 10"/>
            <p:cNvSpPr/>
            <p:nvPr/>
          </p:nvSpPr>
          <p:spPr>
            <a:xfrm>
              <a:off x="12563833" y="0"/>
              <a:ext cx="6195681" cy="0"/>
            </a:xfrm>
            <a:prstGeom prst="line">
              <a:avLst/>
            </a:prstGeom>
            <a:ln w="254000" cap="flat">
              <a:solidFill>
                <a:srgbClr val="81CFC2"/>
              </a:solidFill>
              <a:prstDash val="solid"/>
              <a:headEnd type="none" w="sm" len="sm"/>
              <a:tailEnd type="none" w="sm" len="sm"/>
            </a:ln>
          </p:spPr>
        </p:sp>
      </p:grpSp>
      <p:sp>
        <p:nvSpPr>
          <p:cNvPr id="11" name="TextBox 11"/>
          <p:cNvSpPr txBox="1"/>
          <p:nvPr/>
        </p:nvSpPr>
        <p:spPr>
          <a:xfrm>
            <a:off x="2970996" y="8630630"/>
            <a:ext cx="12346007" cy="646429"/>
          </a:xfrm>
          <a:prstGeom prst="rect">
            <a:avLst/>
          </a:prstGeom>
        </p:spPr>
        <p:txBody>
          <a:bodyPr wrap="square" lIns="0" tIns="0" rIns="0" bIns="0" rtlCol="0" anchor="t">
            <a:spAutoFit/>
          </a:bodyPr>
          <a:lstStyle/>
          <a:p>
            <a:pPr algn="ctr">
              <a:lnSpc>
                <a:spcPts val="5320"/>
              </a:lnSpc>
            </a:pPr>
            <a:r>
              <a:rPr lang="en-US" sz="3800" spc="190" dirty="0">
                <a:solidFill>
                  <a:srgbClr val="000000"/>
                </a:solidFill>
                <a:latin typeface="Roboto Condensed"/>
              </a:rPr>
              <a:t>model predicted water safe for consumption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16741" y="9915524"/>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grpSp>
        <p:nvGrpSpPr>
          <p:cNvPr id="6" name="Group 6"/>
          <p:cNvGrpSpPr/>
          <p:nvPr/>
        </p:nvGrpSpPr>
        <p:grpSpPr>
          <a:xfrm>
            <a:off x="1037448" y="289400"/>
            <a:ext cx="16221852" cy="1005608"/>
            <a:chOff x="0" y="0"/>
            <a:chExt cx="4944056" cy="306487"/>
          </a:xfrm>
        </p:grpSpPr>
        <p:sp>
          <p:nvSpPr>
            <p:cNvPr id="7" name="Freeform 7"/>
            <p:cNvSpPr/>
            <p:nvPr/>
          </p:nvSpPr>
          <p:spPr>
            <a:xfrm>
              <a:off x="0" y="0"/>
              <a:ext cx="4944056" cy="306487"/>
            </a:xfrm>
            <a:custGeom>
              <a:avLst/>
              <a:gdLst/>
              <a:ahLst/>
              <a:cxnLst/>
              <a:rect l="l" t="t" r="r" b="b"/>
              <a:pathLst>
                <a:path w="4944056" h="306487">
                  <a:moveTo>
                    <a:pt x="0" y="0"/>
                  </a:moveTo>
                  <a:lnTo>
                    <a:pt x="4944056" y="0"/>
                  </a:lnTo>
                  <a:lnTo>
                    <a:pt x="4944056" y="306487"/>
                  </a:lnTo>
                  <a:lnTo>
                    <a:pt x="0" y="306487"/>
                  </a:lnTo>
                  <a:close/>
                </a:path>
              </a:pathLst>
            </a:custGeom>
            <a:solidFill>
              <a:srgbClr val="000000"/>
            </a:solidFill>
          </p:spPr>
        </p:sp>
        <p:sp>
          <p:nvSpPr>
            <p:cNvPr id="8" name="TextBox 8"/>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5027789" y="180976"/>
            <a:ext cx="8247540" cy="1078276"/>
          </a:xfrm>
          <a:prstGeom prst="rect">
            <a:avLst/>
          </a:prstGeom>
        </p:spPr>
        <p:txBody>
          <a:bodyPr lIns="0" tIns="0" rIns="0" bIns="0" rtlCol="0" anchor="t">
            <a:spAutoFit/>
          </a:bodyPr>
          <a:lstStyle/>
          <a:p>
            <a:pPr algn="ctr">
              <a:lnSpc>
                <a:spcPts val="8710"/>
              </a:lnSpc>
            </a:pPr>
            <a:r>
              <a:rPr lang="en-US" sz="6221">
                <a:solidFill>
                  <a:srgbClr val="FFFFFF"/>
                </a:solidFill>
                <a:latin typeface="Roboto Condensed Bold"/>
              </a:rPr>
              <a:t>CONCLUSION</a:t>
            </a:r>
          </a:p>
        </p:txBody>
      </p:sp>
      <p:sp>
        <p:nvSpPr>
          <p:cNvPr id="10" name="TextBox 10"/>
          <p:cNvSpPr txBox="1"/>
          <p:nvPr/>
        </p:nvSpPr>
        <p:spPr>
          <a:xfrm>
            <a:off x="1040634" y="1440714"/>
            <a:ext cx="16221852" cy="8105775"/>
          </a:xfrm>
          <a:prstGeom prst="rect">
            <a:avLst/>
          </a:prstGeom>
        </p:spPr>
        <p:txBody>
          <a:bodyPr lIns="0" tIns="0" rIns="0" bIns="0" rtlCol="0" anchor="t">
            <a:spAutoFit/>
          </a:bodyPr>
          <a:lstStyle/>
          <a:p>
            <a:pPr marL="647700" lvl="1" indent="-323850" algn="just">
              <a:lnSpc>
                <a:spcPts val="3750"/>
              </a:lnSpc>
              <a:buFont typeface="Arial"/>
              <a:buChar char="•"/>
            </a:pPr>
            <a:r>
              <a:rPr lang="en-US" sz="3000" dirty="0">
                <a:solidFill>
                  <a:srgbClr val="000000"/>
                </a:solidFill>
                <a:latin typeface="Roboto Condensed"/>
              </a:rPr>
              <a:t>Water quality is a very critical issue in modern urban life all around the world, especially for Smart Water Supply system development. </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Traditional monitoring and risk control methods are difficult to detect bacteria broadcast on time and provide efficient decision support. In this paper, we propose an approach for water quality risk early warning using data perception. </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The preliminary results evaluated by domain experts are very promising. This work is beneficial in generally three aspects: It provides an early warning mechanism from the water source areas using cost-less data analysis techniques. </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This prolongs the preventive measures response time, and support more decision options in the latter steps of water supply. This approach integrates indicator, geography and time domains. </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It provides a new frequency domain analysis perspective to find the relationship between different indicators and their predictions. At the same time, it embraces scalability for these three domains. This work is applied to real industrial water supply systems from 4 different Norwegian cities.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1055" y="-658225"/>
            <a:ext cx="16248245" cy="3073141"/>
            <a:chOff x="-8044" y="-288815"/>
            <a:chExt cx="4952100" cy="936625"/>
          </a:xfrm>
        </p:grpSpPr>
        <p:sp>
          <p:nvSpPr>
            <p:cNvPr id="3" name="Freeform 3"/>
            <p:cNvSpPr/>
            <p:nvPr/>
          </p:nvSpPr>
          <p:spPr>
            <a:xfrm>
              <a:off x="0" y="0"/>
              <a:ext cx="4944056" cy="358995"/>
            </a:xfrm>
            <a:custGeom>
              <a:avLst/>
              <a:gdLst/>
              <a:ahLst/>
              <a:cxnLst/>
              <a:rect l="l" t="t" r="r" b="b"/>
              <a:pathLst>
                <a:path w="4944056" h="358995">
                  <a:moveTo>
                    <a:pt x="0" y="0"/>
                  </a:moveTo>
                  <a:lnTo>
                    <a:pt x="4944056" y="0"/>
                  </a:lnTo>
                  <a:lnTo>
                    <a:pt x="4944056" y="358995"/>
                  </a:lnTo>
                  <a:lnTo>
                    <a:pt x="0" y="358995"/>
                  </a:lnTo>
                  <a:close/>
                </a:path>
              </a:pathLst>
            </a:custGeom>
            <a:solidFill>
              <a:srgbClr val="000000"/>
            </a:solidFill>
          </p:spPr>
        </p:sp>
        <p:sp>
          <p:nvSpPr>
            <p:cNvPr id="4" name="TextBox 4"/>
            <p:cNvSpPr txBox="1"/>
            <p:nvPr/>
          </p:nvSpPr>
          <p:spPr>
            <a:xfrm>
              <a:off x="-8044" y="-288815"/>
              <a:ext cx="4946722" cy="936625"/>
            </a:xfrm>
            <a:prstGeom prst="rect">
              <a:avLst/>
            </a:prstGeom>
          </p:spPr>
          <p:txBody>
            <a:bodyPr lIns="50800" tIns="50800" rIns="50800" bIns="50800" rtlCol="0" anchor="ctr"/>
            <a:lstStyle/>
            <a:p>
              <a:pPr algn="ctr">
                <a:lnSpc>
                  <a:spcPts val="7979"/>
                </a:lnSpc>
              </a:pPr>
              <a:r>
                <a:rPr lang="en-US" sz="5699" dirty="0">
                  <a:solidFill>
                    <a:srgbClr val="ABCBE4"/>
                  </a:solidFill>
                  <a:latin typeface="Roboto Condensed Bold"/>
                </a:rPr>
                <a:t>FUTURE </a:t>
              </a:r>
              <a:r>
                <a:rPr lang="en-US" sz="5699" dirty="0">
                  <a:solidFill>
                    <a:srgbClr val="ABCBE4"/>
                  </a:solidFill>
                  <a:latin typeface="Roboto Condensed"/>
                </a:rPr>
                <a:t> </a:t>
              </a:r>
              <a:r>
                <a:rPr lang="en-US" sz="5699" dirty="0">
                  <a:solidFill>
                    <a:srgbClr val="ABCBE4"/>
                  </a:solidFill>
                  <a:latin typeface="Roboto Condensed Bold"/>
                </a:rPr>
                <a:t>ENHANCEMENT</a:t>
              </a:r>
            </a:p>
          </p:txBody>
        </p:sp>
      </p:grpSp>
      <p:sp>
        <p:nvSpPr>
          <p:cNvPr id="5" name="TextBox 5"/>
          <p:cNvSpPr txBox="1"/>
          <p:nvPr/>
        </p:nvSpPr>
        <p:spPr>
          <a:xfrm>
            <a:off x="993409" y="2019300"/>
            <a:ext cx="16230600" cy="6992299"/>
          </a:xfrm>
          <a:prstGeom prst="rect">
            <a:avLst/>
          </a:prstGeom>
        </p:spPr>
        <p:txBody>
          <a:bodyPr lIns="0" tIns="0" rIns="0" bIns="0" rtlCol="0" anchor="t">
            <a:spAutoFit/>
          </a:bodyPr>
          <a:lstStyle/>
          <a:p>
            <a:pPr marL="842000" lvl="1" indent="-421000" algn="just">
              <a:lnSpc>
                <a:spcPts val="5459"/>
              </a:lnSpc>
              <a:buFont typeface="Arial"/>
              <a:buChar char="•"/>
            </a:pPr>
            <a:r>
              <a:rPr lang="en-US" sz="3600" dirty="0">
                <a:solidFill>
                  <a:srgbClr val="000000"/>
                </a:solidFill>
                <a:latin typeface="Roboto Condensed"/>
              </a:rPr>
              <a:t>The proposed algorithm gives higher accuracy than the existing algorithms also, It improves the complexity issues throughout the dataset.</a:t>
            </a:r>
          </a:p>
          <a:p>
            <a:pPr algn="just">
              <a:lnSpc>
                <a:spcPts val="5459"/>
              </a:lnSpc>
            </a:pPr>
            <a:endParaRPr lang="en-US" sz="3600" dirty="0">
              <a:solidFill>
                <a:srgbClr val="000000"/>
              </a:solidFill>
              <a:latin typeface="Roboto Condensed"/>
            </a:endParaRPr>
          </a:p>
          <a:p>
            <a:pPr marL="842000" lvl="1" indent="-421000" algn="just">
              <a:lnSpc>
                <a:spcPts val="5459"/>
              </a:lnSpc>
              <a:buFont typeface="Arial"/>
              <a:buChar char="•"/>
            </a:pPr>
            <a:r>
              <a:rPr lang="en-US" sz="3600" dirty="0">
                <a:solidFill>
                  <a:srgbClr val="000000"/>
                </a:solidFill>
                <a:latin typeface="Roboto Condensed"/>
              </a:rPr>
              <a:t>Also we have planned to integrate the web server and the application.</a:t>
            </a:r>
          </a:p>
          <a:p>
            <a:pPr marL="842000" lvl="1" indent="-421000" algn="just">
              <a:lnSpc>
                <a:spcPts val="5459"/>
              </a:lnSpc>
              <a:buFont typeface="Arial"/>
              <a:buChar char="•"/>
            </a:pPr>
            <a:endParaRPr lang="en-US" sz="3600" dirty="0">
              <a:solidFill>
                <a:srgbClr val="000000"/>
              </a:solidFill>
              <a:latin typeface="Roboto Condensed"/>
            </a:endParaRPr>
          </a:p>
          <a:p>
            <a:pPr marL="842000" lvl="1" indent="-421000" algn="just">
              <a:lnSpc>
                <a:spcPts val="5459"/>
              </a:lnSpc>
              <a:buFont typeface="Arial"/>
              <a:buChar char="•"/>
            </a:pPr>
            <a:r>
              <a:rPr lang="en-US" sz="3600" dirty="0">
                <a:solidFill>
                  <a:srgbClr val="000000"/>
                </a:solidFill>
                <a:latin typeface="Roboto Condensed"/>
              </a:rPr>
              <a:t>With a good user base, we can create a map of water quality around the city collected from the users to have a better understanding about the water quality in an area</a:t>
            </a:r>
          </a:p>
          <a:p>
            <a:pPr marL="842000" lvl="1" indent="-421000" algn="just">
              <a:lnSpc>
                <a:spcPts val="5459"/>
              </a:lnSpc>
              <a:buFont typeface="Arial"/>
              <a:buChar char="•"/>
            </a:pPr>
            <a:endParaRPr lang="en-US" sz="3600" dirty="0">
              <a:solidFill>
                <a:srgbClr val="000000"/>
              </a:solidFill>
              <a:latin typeface="Roboto Condensed"/>
            </a:endParaRPr>
          </a:p>
          <a:p>
            <a:pPr marL="842000" lvl="1" indent="-421000" algn="just">
              <a:lnSpc>
                <a:spcPts val="5459"/>
              </a:lnSpc>
              <a:buFont typeface="Arial"/>
              <a:buChar char="•"/>
            </a:pPr>
            <a:r>
              <a:rPr lang="en-US" sz="3600" dirty="0">
                <a:solidFill>
                  <a:srgbClr val="000000"/>
                </a:solidFill>
                <a:latin typeface="Roboto Condensed"/>
              </a:rPr>
              <a:t>This also gives the authorities a tool to analyze and plan actions on improving water quality</a:t>
            </a:r>
          </a:p>
        </p:txBody>
      </p:sp>
      <p:grpSp>
        <p:nvGrpSpPr>
          <p:cNvPr id="6" name="Group 6"/>
          <p:cNvGrpSpPr/>
          <p:nvPr/>
        </p:nvGrpSpPr>
        <p:grpSpPr>
          <a:xfrm>
            <a:off x="2109182" y="9720770"/>
            <a:ext cx="14069636" cy="190500"/>
            <a:chOff x="0" y="0"/>
            <a:chExt cx="18759515" cy="254000"/>
          </a:xfrm>
        </p:grpSpPr>
        <p:sp>
          <p:nvSpPr>
            <p:cNvPr id="7" name="AutoShape 7"/>
            <p:cNvSpPr/>
            <p:nvPr/>
          </p:nvSpPr>
          <p:spPr>
            <a:xfrm>
              <a:off x="0" y="0"/>
              <a:ext cx="6148625" cy="0"/>
            </a:xfrm>
            <a:prstGeom prst="line">
              <a:avLst/>
            </a:prstGeom>
            <a:ln w="254000" cap="flat">
              <a:solidFill>
                <a:srgbClr val="000000"/>
              </a:solidFill>
              <a:prstDash val="solid"/>
              <a:headEnd type="none" w="sm" len="sm"/>
              <a:tailEnd type="none" w="sm" len="sm"/>
            </a:ln>
          </p:spPr>
        </p:sp>
        <p:sp>
          <p:nvSpPr>
            <p:cNvPr id="8" name="AutoShape 8"/>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9" name="AutoShape 9"/>
            <p:cNvSpPr/>
            <p:nvPr/>
          </p:nvSpPr>
          <p:spPr>
            <a:xfrm>
              <a:off x="12563833" y="0"/>
              <a:ext cx="6195681" cy="0"/>
            </a:xfrm>
            <a:prstGeom prst="line">
              <a:avLst/>
            </a:prstGeom>
            <a:ln w="254000" cap="flat">
              <a:solidFill>
                <a:srgbClr val="81CFC2"/>
              </a:solidFill>
              <a:prstDash val="solid"/>
              <a:headEnd type="none" w="sm" len="sm"/>
              <a:tailEnd type="none" w="sm" len="sm"/>
            </a:ln>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7448" y="-616621"/>
            <a:ext cx="16221852" cy="3104394"/>
            <a:chOff x="0" y="-276135"/>
            <a:chExt cx="4944056" cy="946150"/>
          </a:xfrm>
        </p:grpSpPr>
        <p:sp>
          <p:nvSpPr>
            <p:cNvPr id="3" name="Freeform 3"/>
            <p:cNvSpPr/>
            <p:nvPr/>
          </p:nvSpPr>
          <p:spPr>
            <a:xfrm>
              <a:off x="0" y="0"/>
              <a:ext cx="4944056" cy="393881"/>
            </a:xfrm>
            <a:custGeom>
              <a:avLst/>
              <a:gdLst/>
              <a:ahLst/>
              <a:cxnLst/>
              <a:rect l="l" t="t" r="r" b="b"/>
              <a:pathLst>
                <a:path w="4944056" h="393881">
                  <a:moveTo>
                    <a:pt x="0" y="0"/>
                  </a:moveTo>
                  <a:lnTo>
                    <a:pt x="4944056" y="0"/>
                  </a:lnTo>
                  <a:lnTo>
                    <a:pt x="4944056" y="393881"/>
                  </a:lnTo>
                  <a:lnTo>
                    <a:pt x="0" y="393881"/>
                  </a:lnTo>
                  <a:close/>
                </a:path>
              </a:pathLst>
            </a:custGeom>
            <a:solidFill>
              <a:srgbClr val="000000"/>
            </a:solidFill>
          </p:spPr>
        </p:sp>
        <p:sp>
          <p:nvSpPr>
            <p:cNvPr id="4" name="TextBox 4"/>
            <p:cNvSpPr txBox="1"/>
            <p:nvPr/>
          </p:nvSpPr>
          <p:spPr>
            <a:xfrm>
              <a:off x="0" y="-276135"/>
              <a:ext cx="4944056" cy="946150"/>
            </a:xfrm>
            <a:prstGeom prst="rect">
              <a:avLst/>
            </a:prstGeom>
          </p:spPr>
          <p:txBody>
            <a:bodyPr lIns="50800" tIns="50800" rIns="50800" bIns="50800" rtlCol="0" anchor="ctr"/>
            <a:lstStyle/>
            <a:p>
              <a:pPr algn="ctr">
                <a:lnSpc>
                  <a:spcPts val="8819"/>
                </a:lnSpc>
              </a:pPr>
              <a:r>
                <a:rPr lang="en-US" sz="6299" dirty="0">
                  <a:solidFill>
                    <a:srgbClr val="ABCBE4"/>
                  </a:solidFill>
                  <a:latin typeface="Roboto Condensed Bold"/>
                </a:rPr>
                <a:t>REFERENCES</a:t>
              </a:r>
            </a:p>
          </p:txBody>
        </p:sp>
      </p:grpSp>
      <p:sp>
        <p:nvSpPr>
          <p:cNvPr id="5" name="TextBox 5"/>
          <p:cNvSpPr txBox="1"/>
          <p:nvPr/>
        </p:nvSpPr>
        <p:spPr>
          <a:xfrm>
            <a:off x="1037448" y="1921176"/>
            <a:ext cx="16221852" cy="7367076"/>
          </a:xfrm>
          <a:prstGeom prst="rect">
            <a:avLst/>
          </a:prstGeom>
        </p:spPr>
        <p:txBody>
          <a:bodyPr lIns="0" tIns="0" rIns="0" bIns="0" rtlCol="0" anchor="t">
            <a:spAutoFit/>
          </a:bodyPr>
          <a:lstStyle/>
          <a:p>
            <a:pPr algn="just">
              <a:lnSpc>
                <a:spcPts val="2683"/>
              </a:lnSpc>
            </a:pPr>
            <a:r>
              <a:rPr lang="en-US" sz="1951">
                <a:solidFill>
                  <a:srgbClr val="000000"/>
                </a:solidFill>
                <a:latin typeface="Times New Roman"/>
              </a:rPr>
              <a:t>[1] S. Franco, V. Gaetano, and T. Gianni, “Urbanization and climate change impacts on surface water quality: Enhancing the resilience by reducing impervious surfaces,” Water Res., vol. 144, pp. 491–502, 2018. </a:t>
            </a:r>
          </a:p>
          <a:p>
            <a:pPr algn="just">
              <a:lnSpc>
                <a:spcPts val="2683"/>
              </a:lnSpc>
            </a:pPr>
            <a:endParaRPr lang="en-US" sz="1951">
              <a:solidFill>
                <a:srgbClr val="000000"/>
              </a:solidFill>
              <a:latin typeface="Times New Roman"/>
            </a:endParaRPr>
          </a:p>
          <a:p>
            <a:pPr algn="just">
              <a:lnSpc>
                <a:spcPts val="2683"/>
              </a:lnSpc>
            </a:pPr>
            <a:r>
              <a:rPr lang="en-US" sz="1951">
                <a:solidFill>
                  <a:srgbClr val="000000"/>
                </a:solidFill>
                <a:latin typeface="Times New Roman"/>
              </a:rPr>
              <a:t>[2] T. Hak, S. Janouskova, and B. Moldan, “Sustainable development goals: A need for relevant indicators,” Ecological Indicators, vol. 60, pp. 565–573, 2016</a:t>
            </a:r>
          </a:p>
          <a:p>
            <a:pPr algn="just">
              <a:lnSpc>
                <a:spcPts val="2683"/>
              </a:lnSpc>
            </a:pPr>
            <a:r>
              <a:rPr lang="en-US" sz="1951">
                <a:solidFill>
                  <a:srgbClr val="000000"/>
                </a:solidFill>
                <a:latin typeface="Times New Roman"/>
              </a:rPr>
              <a:t>. </a:t>
            </a:r>
          </a:p>
          <a:p>
            <a:pPr algn="just">
              <a:lnSpc>
                <a:spcPts val="2683"/>
              </a:lnSpc>
            </a:pPr>
            <a:r>
              <a:rPr lang="en-US" sz="1951">
                <a:solidFill>
                  <a:srgbClr val="000000"/>
                </a:solidFill>
                <a:latin typeface="Times New Roman"/>
              </a:rPr>
              <a:t>[3] World Health Organization (WHO), Guidelines for Drinking-Water Quality: Recommendations. Geneva, Switzerland: World Health Organization, 2004.</a:t>
            </a:r>
          </a:p>
          <a:p>
            <a:pPr algn="just">
              <a:lnSpc>
                <a:spcPts val="2683"/>
              </a:lnSpc>
            </a:pPr>
            <a:endParaRPr lang="en-US" sz="1951">
              <a:solidFill>
                <a:srgbClr val="000000"/>
              </a:solidFill>
              <a:latin typeface="Times New Roman"/>
            </a:endParaRPr>
          </a:p>
          <a:p>
            <a:pPr algn="just">
              <a:lnSpc>
                <a:spcPts val="2683"/>
              </a:lnSpc>
            </a:pPr>
            <a:r>
              <a:rPr lang="en-US" sz="1951">
                <a:solidFill>
                  <a:srgbClr val="000000"/>
                </a:solidFill>
                <a:latin typeface="Times New Roman"/>
              </a:rPr>
              <a:t>[4] E. Weinthal, Y. Parag, A. Vengosh, A. Muti, and W. Kloppmann, “The eu drinking water directive: The boron standard and scientific uncertainty,” Eur. Environment, vol. 15, no. 1, pp. 1–12, 2005. </a:t>
            </a:r>
          </a:p>
          <a:p>
            <a:pPr algn="just">
              <a:lnSpc>
                <a:spcPts val="2683"/>
              </a:lnSpc>
            </a:pPr>
            <a:endParaRPr lang="en-US" sz="1951">
              <a:solidFill>
                <a:srgbClr val="000000"/>
              </a:solidFill>
              <a:latin typeface="Times New Roman"/>
            </a:endParaRPr>
          </a:p>
          <a:p>
            <a:pPr algn="just">
              <a:lnSpc>
                <a:spcPts val="2683"/>
              </a:lnSpc>
            </a:pPr>
            <a:r>
              <a:rPr lang="en-US" sz="1951">
                <a:solidFill>
                  <a:srgbClr val="000000"/>
                </a:solidFill>
                <a:latin typeface="Times New Roman"/>
              </a:rPr>
              <a:t>[5] R. W. Adler, J. C. Landman, and D. M. Cameron, The Clean Water Act 20 Years Later. Washington, D.C., USA: Island Press, 1993. </a:t>
            </a:r>
          </a:p>
          <a:p>
            <a:pPr algn="just">
              <a:lnSpc>
                <a:spcPts val="2683"/>
              </a:lnSpc>
            </a:pPr>
            <a:endParaRPr lang="en-US" sz="1951">
              <a:solidFill>
                <a:srgbClr val="000000"/>
              </a:solidFill>
              <a:latin typeface="Times New Roman"/>
            </a:endParaRPr>
          </a:p>
          <a:p>
            <a:pPr algn="just">
              <a:lnSpc>
                <a:spcPts val="2683"/>
              </a:lnSpc>
            </a:pPr>
            <a:r>
              <a:rPr lang="en-US" sz="1951">
                <a:solidFill>
                  <a:srgbClr val="000000"/>
                </a:solidFill>
                <a:latin typeface="Times New Roman"/>
              </a:rPr>
              <a:t>[6] D. Berge, “Overva king av far</a:t>
            </a:r>
            <a:r>
              <a:rPr lang="en-US" sz="1951">
                <a:solidFill>
                  <a:srgbClr val="000000"/>
                </a:solidFill>
                <a:latin typeface="Times New Roman"/>
                <a:hlinkClick r:id="rId2" tooltip="https://niva.brage.unit.no/niva-xmlui/handle/11250/215478"/>
              </a:rPr>
              <a:t>risvannet med tilløp fra 1958–2010,” NIVA-rapport: 6175, </a:t>
            </a:r>
            <a:r>
              <a:rPr lang="en-US" sz="1951">
                <a:solidFill>
                  <a:srgbClr val="000000"/>
                </a:solidFill>
                <a:latin typeface="Times New Roman"/>
              </a:rPr>
              <a:t>Res. Rep., 2011. [Online]. Available:</a:t>
            </a:r>
            <a:r>
              <a:rPr lang="en-US" sz="1951">
                <a:solidFill>
                  <a:srgbClr val="000000"/>
                </a:solidFill>
                <a:latin typeface="Times New Roman"/>
                <a:hlinkClick r:id="rId2" tooltip="https://niva.brage.unit.no/niva-xmlui/handle/11250/215478"/>
              </a:rPr>
              <a:t> https://niva.brage.unit.no/niva-xmlui/handle/11250/215478</a:t>
            </a:r>
          </a:p>
          <a:p>
            <a:pPr algn="just">
              <a:lnSpc>
                <a:spcPts val="2683"/>
              </a:lnSpc>
            </a:pPr>
            <a:endParaRPr lang="en-US" sz="1951">
              <a:solidFill>
                <a:srgbClr val="000000"/>
              </a:solidFill>
              <a:latin typeface="Times New Roman"/>
              <a:hlinkClick r:id="rId2" tooltip="https://niva.brage.unit.no/niva-xmlui/handle/11250/215478"/>
            </a:endParaRPr>
          </a:p>
          <a:p>
            <a:pPr algn="just">
              <a:lnSpc>
                <a:spcPts val="2683"/>
              </a:lnSpc>
            </a:pPr>
            <a:r>
              <a:rPr lang="en-US" sz="1951" spc="17">
                <a:solidFill>
                  <a:srgbClr val="000000"/>
                </a:solidFill>
                <a:latin typeface="Times New Roman"/>
              </a:rPr>
              <a:t> [7] W. Andersen, “EUs rammedirektiv for vann–miljøkvalitetsnormer for vannmiljøet i møte med norsk rett,” Kart og Plan, vol. 73, no. 5, pp. 355–366, 2013.</a:t>
            </a:r>
          </a:p>
          <a:p>
            <a:pPr algn="just">
              <a:lnSpc>
                <a:spcPts val="2683"/>
              </a:lnSpc>
            </a:pPr>
            <a:r>
              <a:rPr lang="en-US" sz="1951">
                <a:solidFill>
                  <a:srgbClr val="000000"/>
                </a:solidFill>
                <a:latin typeface="Times New Roman"/>
              </a:rPr>
              <a:t> </a:t>
            </a:r>
          </a:p>
          <a:p>
            <a:pPr algn="just">
              <a:lnSpc>
                <a:spcPts val="2683"/>
              </a:lnSpc>
            </a:pPr>
            <a:r>
              <a:rPr lang="en-US" sz="1951">
                <a:solidFill>
                  <a:srgbClr val="000000"/>
                </a:solidFill>
                <a:latin typeface="Times New Roman"/>
              </a:rPr>
              <a:t>[8] V. Novotny, Water Quality: Prevention, Identification and Management of Diffuse Pollution. New York, NY, USA: Van Nostrand-Reinhold Publishers, 1994.</a:t>
            </a:r>
          </a:p>
        </p:txBody>
      </p:sp>
      <p:grpSp>
        <p:nvGrpSpPr>
          <p:cNvPr id="6" name="Group 6"/>
          <p:cNvGrpSpPr/>
          <p:nvPr/>
        </p:nvGrpSpPr>
        <p:grpSpPr>
          <a:xfrm>
            <a:off x="2109182" y="9720770"/>
            <a:ext cx="14069636" cy="190500"/>
            <a:chOff x="0" y="0"/>
            <a:chExt cx="18759515" cy="254000"/>
          </a:xfrm>
        </p:grpSpPr>
        <p:sp>
          <p:nvSpPr>
            <p:cNvPr id="7" name="AutoShape 7"/>
            <p:cNvSpPr/>
            <p:nvPr/>
          </p:nvSpPr>
          <p:spPr>
            <a:xfrm>
              <a:off x="0" y="0"/>
              <a:ext cx="6148625" cy="0"/>
            </a:xfrm>
            <a:prstGeom prst="line">
              <a:avLst/>
            </a:prstGeom>
            <a:ln w="254000" cap="flat">
              <a:solidFill>
                <a:srgbClr val="000000"/>
              </a:solidFill>
              <a:prstDash val="solid"/>
              <a:headEnd type="none" w="sm" len="sm"/>
              <a:tailEnd type="none" w="sm" len="sm"/>
            </a:ln>
          </p:spPr>
        </p:sp>
        <p:sp>
          <p:nvSpPr>
            <p:cNvPr id="8" name="AutoShape 8"/>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9" name="AutoShape 9"/>
            <p:cNvSpPr/>
            <p:nvPr/>
          </p:nvSpPr>
          <p:spPr>
            <a:xfrm>
              <a:off x="12563833" y="0"/>
              <a:ext cx="6195681" cy="0"/>
            </a:xfrm>
            <a:prstGeom prst="line">
              <a:avLst/>
            </a:prstGeom>
            <a:ln w="254000" cap="flat">
              <a:solidFill>
                <a:srgbClr val="81CFC2"/>
              </a:solidFill>
              <a:prstDash val="solid"/>
              <a:headEnd type="none" w="sm" len="sm"/>
              <a:tailEnd type="none" w="sm" len="sm"/>
            </a:ln>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1052" y="-695179"/>
            <a:ext cx="16248248" cy="3447758"/>
            <a:chOff x="-4648" y="-308723"/>
            <a:chExt cx="4279374" cy="908050"/>
          </a:xfrm>
        </p:grpSpPr>
        <p:sp>
          <p:nvSpPr>
            <p:cNvPr id="3" name="Freeform 3"/>
            <p:cNvSpPr/>
            <p:nvPr/>
          </p:nvSpPr>
          <p:spPr>
            <a:xfrm>
              <a:off x="0" y="0"/>
              <a:ext cx="4274726" cy="290604"/>
            </a:xfrm>
            <a:custGeom>
              <a:avLst/>
              <a:gdLst/>
              <a:ahLst/>
              <a:cxnLst/>
              <a:rect l="l" t="t" r="r" b="b"/>
              <a:pathLst>
                <a:path w="4274726" h="290604">
                  <a:moveTo>
                    <a:pt x="0" y="0"/>
                  </a:moveTo>
                  <a:lnTo>
                    <a:pt x="4274726" y="0"/>
                  </a:lnTo>
                  <a:lnTo>
                    <a:pt x="4274726" y="290604"/>
                  </a:lnTo>
                  <a:lnTo>
                    <a:pt x="0" y="290604"/>
                  </a:lnTo>
                  <a:close/>
                </a:path>
              </a:pathLst>
            </a:custGeom>
            <a:solidFill>
              <a:srgbClr val="000000"/>
            </a:solidFill>
            <a:ln w="38100">
              <a:solidFill>
                <a:srgbClr val="000000"/>
              </a:solidFill>
            </a:ln>
          </p:spPr>
        </p:sp>
        <p:sp>
          <p:nvSpPr>
            <p:cNvPr id="4" name="TextBox 4"/>
            <p:cNvSpPr txBox="1"/>
            <p:nvPr/>
          </p:nvSpPr>
          <p:spPr>
            <a:xfrm>
              <a:off x="-4648" y="-308723"/>
              <a:ext cx="4274726" cy="908050"/>
            </a:xfrm>
            <a:prstGeom prst="rect">
              <a:avLst/>
            </a:prstGeom>
          </p:spPr>
          <p:txBody>
            <a:bodyPr lIns="50800" tIns="50800" rIns="50800" bIns="50800" rtlCol="0" anchor="ctr"/>
            <a:lstStyle/>
            <a:p>
              <a:pPr algn="ctr">
                <a:lnSpc>
                  <a:spcPts val="6579"/>
                </a:lnSpc>
              </a:pPr>
              <a:r>
                <a:rPr lang="en-US" sz="4699" dirty="0">
                  <a:solidFill>
                    <a:srgbClr val="EF7B54"/>
                  </a:solidFill>
                  <a:latin typeface="Roboto Condensed"/>
                </a:rPr>
                <a:t>GITHUB LINK</a:t>
              </a:r>
            </a:p>
          </p:txBody>
        </p:sp>
      </p:grpSp>
      <p:sp>
        <p:nvSpPr>
          <p:cNvPr id="5" name="TextBox 5"/>
          <p:cNvSpPr txBox="1"/>
          <p:nvPr/>
        </p:nvSpPr>
        <p:spPr>
          <a:xfrm>
            <a:off x="1028700" y="2901997"/>
            <a:ext cx="16230600" cy="1229390"/>
          </a:xfrm>
          <a:prstGeom prst="rect">
            <a:avLst/>
          </a:prstGeom>
        </p:spPr>
        <p:txBody>
          <a:bodyPr lIns="0" tIns="0" rIns="0" bIns="0" rtlCol="0" anchor="t">
            <a:spAutoFit/>
          </a:bodyPr>
          <a:lstStyle/>
          <a:p>
            <a:pPr algn="l">
              <a:lnSpc>
                <a:spcPts val="4688"/>
              </a:lnSpc>
            </a:pPr>
            <a:r>
              <a:rPr lang="en-US" sz="3348">
                <a:solidFill>
                  <a:srgbClr val="000000"/>
                </a:solidFill>
                <a:latin typeface="Times New Roman"/>
                <a:hlinkClick r:id="rId2" tooltip="https://github.com/nikhilkota04/Quality-Risk-Analysis-for-Sustainable-Smart-Water-Supply-Using-Data-Perception"/>
              </a:rPr>
              <a:t> https://github.com/nikhilkota04/Quality-Risk-Analysis-for-Sustainable-Smart-Water-Supply-Using-Data-Perception</a:t>
            </a:r>
          </a:p>
        </p:txBody>
      </p:sp>
      <p:grpSp>
        <p:nvGrpSpPr>
          <p:cNvPr id="6" name="Group 6"/>
          <p:cNvGrpSpPr/>
          <p:nvPr/>
        </p:nvGrpSpPr>
        <p:grpSpPr>
          <a:xfrm>
            <a:off x="2109182" y="9720770"/>
            <a:ext cx="14069636" cy="190500"/>
            <a:chOff x="0" y="0"/>
            <a:chExt cx="18759515" cy="254000"/>
          </a:xfrm>
        </p:grpSpPr>
        <p:sp>
          <p:nvSpPr>
            <p:cNvPr id="7" name="AutoShape 7"/>
            <p:cNvSpPr/>
            <p:nvPr/>
          </p:nvSpPr>
          <p:spPr>
            <a:xfrm>
              <a:off x="0" y="0"/>
              <a:ext cx="6148625" cy="0"/>
            </a:xfrm>
            <a:prstGeom prst="line">
              <a:avLst/>
            </a:prstGeom>
            <a:ln w="254000" cap="flat">
              <a:solidFill>
                <a:srgbClr val="000000"/>
              </a:solidFill>
              <a:prstDash val="solid"/>
              <a:headEnd type="none" w="sm" len="sm"/>
              <a:tailEnd type="none" w="sm" len="sm"/>
            </a:ln>
          </p:spPr>
        </p:sp>
        <p:sp>
          <p:nvSpPr>
            <p:cNvPr id="8" name="AutoShape 8"/>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9" name="AutoShape 9"/>
            <p:cNvSpPr/>
            <p:nvPr/>
          </p:nvSpPr>
          <p:spPr>
            <a:xfrm>
              <a:off x="12563833" y="0"/>
              <a:ext cx="6195681" cy="0"/>
            </a:xfrm>
            <a:prstGeom prst="line">
              <a:avLst/>
            </a:prstGeom>
            <a:ln w="254000" cap="flat">
              <a:solidFill>
                <a:srgbClr val="81CFC2"/>
              </a:solidFill>
              <a:prstDash val="solid"/>
              <a:headEnd type="none" w="sm" len="sm"/>
              <a:tailEnd type="none" w="sm" len="sm"/>
            </a:ln>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09182" y="9720770"/>
            <a:ext cx="14069636" cy="190500"/>
            <a:chOff x="0" y="0"/>
            <a:chExt cx="18759515" cy="254000"/>
          </a:xfrm>
        </p:grpSpPr>
        <p:sp>
          <p:nvSpPr>
            <p:cNvPr id="3" name="AutoShape 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4" name="AutoShape 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5" name="AutoShape 5"/>
            <p:cNvSpPr/>
            <p:nvPr/>
          </p:nvSpPr>
          <p:spPr>
            <a:xfrm>
              <a:off x="12563833" y="0"/>
              <a:ext cx="6195681" cy="0"/>
            </a:xfrm>
            <a:prstGeom prst="line">
              <a:avLst/>
            </a:prstGeom>
            <a:ln w="254000" cap="flat">
              <a:solidFill>
                <a:srgbClr val="81CFC2"/>
              </a:solidFill>
              <a:prstDash val="solid"/>
              <a:headEnd type="none" w="sm" len="sm"/>
              <a:tailEnd type="none" w="sm" len="sm"/>
            </a:ln>
          </p:spPr>
        </p:sp>
      </p:grpSp>
      <p:grpSp>
        <p:nvGrpSpPr>
          <p:cNvPr id="6" name="Group 6"/>
          <p:cNvGrpSpPr/>
          <p:nvPr/>
        </p:nvGrpSpPr>
        <p:grpSpPr>
          <a:xfrm>
            <a:off x="1011052" y="-695179"/>
            <a:ext cx="16248248" cy="3447758"/>
            <a:chOff x="-4648" y="-308723"/>
            <a:chExt cx="4279374" cy="908050"/>
          </a:xfrm>
        </p:grpSpPr>
        <p:sp>
          <p:nvSpPr>
            <p:cNvPr id="7" name="Freeform 7"/>
            <p:cNvSpPr/>
            <p:nvPr/>
          </p:nvSpPr>
          <p:spPr>
            <a:xfrm>
              <a:off x="0" y="0"/>
              <a:ext cx="4274726" cy="290604"/>
            </a:xfrm>
            <a:custGeom>
              <a:avLst/>
              <a:gdLst/>
              <a:ahLst/>
              <a:cxnLst/>
              <a:rect l="l" t="t" r="r" b="b"/>
              <a:pathLst>
                <a:path w="4274726" h="290604">
                  <a:moveTo>
                    <a:pt x="0" y="0"/>
                  </a:moveTo>
                  <a:lnTo>
                    <a:pt x="4274726" y="0"/>
                  </a:lnTo>
                  <a:lnTo>
                    <a:pt x="4274726" y="290604"/>
                  </a:lnTo>
                  <a:lnTo>
                    <a:pt x="0" y="290604"/>
                  </a:lnTo>
                  <a:close/>
                </a:path>
              </a:pathLst>
            </a:custGeom>
            <a:solidFill>
              <a:srgbClr val="000000"/>
            </a:solidFill>
            <a:ln w="38100">
              <a:solidFill>
                <a:srgbClr val="000000"/>
              </a:solidFill>
            </a:ln>
          </p:spPr>
        </p:sp>
        <p:sp>
          <p:nvSpPr>
            <p:cNvPr id="8" name="TextBox 8"/>
            <p:cNvSpPr txBox="1"/>
            <p:nvPr/>
          </p:nvSpPr>
          <p:spPr>
            <a:xfrm>
              <a:off x="-4648" y="-308723"/>
              <a:ext cx="4274726" cy="908050"/>
            </a:xfrm>
            <a:prstGeom prst="rect">
              <a:avLst/>
            </a:prstGeom>
          </p:spPr>
          <p:txBody>
            <a:bodyPr lIns="50800" tIns="50800" rIns="50800" bIns="50800" rtlCol="0" anchor="ctr"/>
            <a:lstStyle/>
            <a:p>
              <a:pPr algn="ctr">
                <a:lnSpc>
                  <a:spcPts val="6579"/>
                </a:lnSpc>
              </a:pPr>
              <a:r>
                <a:rPr lang="en-US" sz="4699" dirty="0">
                  <a:solidFill>
                    <a:srgbClr val="EF7B54"/>
                  </a:solidFill>
                  <a:latin typeface="Roboto Condensed"/>
                </a:rPr>
                <a:t>PAPER PUBLICATION</a:t>
              </a:r>
            </a:p>
          </p:txBody>
        </p:sp>
      </p:grpSp>
      <p:pic>
        <p:nvPicPr>
          <p:cNvPr id="9" name="Picture 9"/>
          <p:cNvPicPr>
            <a:picLocks noChangeAspect="1"/>
          </p:cNvPicPr>
          <p:nvPr/>
        </p:nvPicPr>
        <p:blipFill>
          <a:blip r:embed="rId2"/>
          <a:srcRect/>
          <a:stretch>
            <a:fillRect/>
          </a:stretch>
        </p:blipFill>
        <p:spPr>
          <a:xfrm>
            <a:off x="6352238" y="1705605"/>
            <a:ext cx="5583523" cy="78899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695179"/>
            <a:ext cx="16230599" cy="3447758"/>
            <a:chOff x="0" y="-308723"/>
            <a:chExt cx="4274726" cy="908050"/>
          </a:xfrm>
        </p:grpSpPr>
        <p:sp>
          <p:nvSpPr>
            <p:cNvPr id="3" name="Freeform 3"/>
            <p:cNvSpPr/>
            <p:nvPr/>
          </p:nvSpPr>
          <p:spPr>
            <a:xfrm>
              <a:off x="0" y="-2266"/>
              <a:ext cx="4274726" cy="290604"/>
            </a:xfrm>
            <a:custGeom>
              <a:avLst/>
              <a:gdLst/>
              <a:ahLst/>
              <a:cxnLst/>
              <a:rect l="l" t="t" r="r" b="b"/>
              <a:pathLst>
                <a:path w="4274726" h="290604">
                  <a:moveTo>
                    <a:pt x="0" y="0"/>
                  </a:moveTo>
                  <a:lnTo>
                    <a:pt x="4274726" y="0"/>
                  </a:lnTo>
                  <a:lnTo>
                    <a:pt x="4274726" y="290604"/>
                  </a:lnTo>
                  <a:lnTo>
                    <a:pt x="0" y="290604"/>
                  </a:lnTo>
                  <a:close/>
                </a:path>
              </a:pathLst>
            </a:custGeom>
            <a:solidFill>
              <a:srgbClr val="000000"/>
            </a:solidFill>
            <a:ln w="38100">
              <a:solidFill>
                <a:srgbClr val="000000"/>
              </a:solidFill>
            </a:ln>
          </p:spPr>
        </p:sp>
        <p:sp>
          <p:nvSpPr>
            <p:cNvPr id="4" name="TextBox 4"/>
            <p:cNvSpPr txBox="1"/>
            <p:nvPr/>
          </p:nvSpPr>
          <p:spPr>
            <a:xfrm>
              <a:off x="4532" y="-308723"/>
              <a:ext cx="4270194" cy="908050"/>
            </a:xfrm>
            <a:prstGeom prst="rect">
              <a:avLst/>
            </a:prstGeom>
          </p:spPr>
          <p:txBody>
            <a:bodyPr lIns="50800" tIns="50800" rIns="50800" bIns="50800" rtlCol="0" anchor="ctr"/>
            <a:lstStyle/>
            <a:p>
              <a:pPr algn="ctr">
                <a:lnSpc>
                  <a:spcPts val="6579"/>
                </a:lnSpc>
              </a:pPr>
              <a:r>
                <a:rPr lang="en-US" sz="4699" dirty="0">
                  <a:solidFill>
                    <a:srgbClr val="EF7B54"/>
                  </a:solidFill>
                  <a:latin typeface="Roboto Condensed"/>
                </a:rPr>
                <a:t>PAPER PUBLICATION</a:t>
              </a:r>
            </a:p>
          </p:txBody>
        </p:sp>
      </p:grpSp>
      <p:grpSp>
        <p:nvGrpSpPr>
          <p:cNvPr id="5" name="Group 5"/>
          <p:cNvGrpSpPr/>
          <p:nvPr/>
        </p:nvGrpSpPr>
        <p:grpSpPr>
          <a:xfrm>
            <a:off x="2109182" y="9720770"/>
            <a:ext cx="14069636" cy="190500"/>
            <a:chOff x="0" y="0"/>
            <a:chExt cx="18759515" cy="254000"/>
          </a:xfrm>
        </p:grpSpPr>
        <p:sp>
          <p:nvSpPr>
            <p:cNvPr id="6" name="AutoShape 6"/>
            <p:cNvSpPr/>
            <p:nvPr/>
          </p:nvSpPr>
          <p:spPr>
            <a:xfrm>
              <a:off x="0" y="0"/>
              <a:ext cx="6148625" cy="0"/>
            </a:xfrm>
            <a:prstGeom prst="line">
              <a:avLst/>
            </a:prstGeom>
            <a:ln w="254000" cap="flat">
              <a:solidFill>
                <a:srgbClr val="000000"/>
              </a:solidFill>
              <a:prstDash val="solid"/>
              <a:headEnd type="none" w="sm" len="sm"/>
              <a:tailEnd type="none" w="sm" len="sm"/>
            </a:ln>
          </p:spPr>
        </p:sp>
        <p:sp>
          <p:nvSpPr>
            <p:cNvPr id="7" name="AutoShape 7"/>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8" name="AutoShape 8"/>
            <p:cNvSpPr/>
            <p:nvPr/>
          </p:nvSpPr>
          <p:spPr>
            <a:xfrm>
              <a:off x="12563833" y="0"/>
              <a:ext cx="6195681" cy="0"/>
            </a:xfrm>
            <a:prstGeom prst="line">
              <a:avLst/>
            </a:prstGeom>
            <a:ln w="254000" cap="flat">
              <a:solidFill>
                <a:srgbClr val="81CFC2"/>
              </a:solidFill>
              <a:prstDash val="solid"/>
              <a:headEnd type="none" w="sm" len="sm"/>
              <a:tailEnd type="none" w="sm" len="sm"/>
            </a:ln>
          </p:spPr>
        </p:sp>
      </p:grpSp>
      <p:pic>
        <p:nvPicPr>
          <p:cNvPr id="9" name="Picture 9"/>
          <p:cNvPicPr>
            <a:picLocks noChangeAspect="1"/>
          </p:cNvPicPr>
          <p:nvPr/>
        </p:nvPicPr>
        <p:blipFill>
          <a:blip r:embed="rId2"/>
          <a:srcRect/>
          <a:stretch>
            <a:fillRect/>
          </a:stretch>
        </p:blipFill>
        <p:spPr>
          <a:xfrm>
            <a:off x="6356632" y="1676014"/>
            <a:ext cx="5574735" cy="788708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2109182" y="9720770"/>
            <a:ext cx="14069636" cy="190500"/>
            <a:chOff x="0" y="0"/>
            <a:chExt cx="18759515" cy="254000"/>
          </a:xfrm>
        </p:grpSpPr>
        <p:sp>
          <p:nvSpPr>
            <p:cNvPr id="6" name="AutoShape 6"/>
            <p:cNvSpPr/>
            <p:nvPr/>
          </p:nvSpPr>
          <p:spPr>
            <a:xfrm>
              <a:off x="0" y="0"/>
              <a:ext cx="6148625" cy="0"/>
            </a:xfrm>
            <a:prstGeom prst="line">
              <a:avLst/>
            </a:prstGeom>
            <a:ln w="254000" cap="flat">
              <a:solidFill>
                <a:srgbClr val="000000"/>
              </a:solidFill>
              <a:prstDash val="solid"/>
              <a:headEnd type="none" w="sm" len="sm"/>
              <a:tailEnd type="none" w="sm" len="sm"/>
            </a:ln>
          </p:spPr>
        </p:sp>
        <p:sp>
          <p:nvSpPr>
            <p:cNvPr id="7" name="AutoShape 7"/>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8" name="AutoShape 8"/>
            <p:cNvSpPr/>
            <p:nvPr/>
          </p:nvSpPr>
          <p:spPr>
            <a:xfrm>
              <a:off x="12563833" y="0"/>
              <a:ext cx="6195681" cy="0"/>
            </a:xfrm>
            <a:prstGeom prst="line">
              <a:avLst/>
            </a:prstGeom>
            <a:ln w="254000" cap="flat">
              <a:solidFill>
                <a:srgbClr val="81CFC2"/>
              </a:solidFill>
              <a:prstDash val="solid"/>
              <a:headEnd type="none" w="sm" len="sm"/>
              <a:tailEnd type="none" w="sm" len="sm"/>
            </a:ln>
          </p:spPr>
        </p:sp>
      </p:grpSp>
      <p:pic>
        <p:nvPicPr>
          <p:cNvPr id="9" name="Picture 9"/>
          <p:cNvPicPr>
            <a:picLocks noChangeAspect="1"/>
          </p:cNvPicPr>
          <p:nvPr/>
        </p:nvPicPr>
        <p:blipFill>
          <a:blip r:embed="rId2"/>
          <a:srcRect/>
          <a:stretch>
            <a:fillRect/>
          </a:stretch>
        </p:blipFill>
        <p:spPr>
          <a:xfrm>
            <a:off x="6428537" y="1811629"/>
            <a:ext cx="5430925" cy="7677906"/>
          </a:xfrm>
          <a:prstGeom prst="rect">
            <a:avLst/>
          </a:prstGeom>
        </p:spPr>
      </p:pic>
      <p:grpSp>
        <p:nvGrpSpPr>
          <p:cNvPr id="12" name="Group 2">
            <a:extLst>
              <a:ext uri="{FF2B5EF4-FFF2-40B4-BE49-F238E27FC236}">
                <a16:creationId xmlns:a16="http://schemas.microsoft.com/office/drawing/2014/main" id="{A3C05396-2740-35E1-DB4D-D50B70644183}"/>
              </a:ext>
            </a:extLst>
          </p:cNvPr>
          <p:cNvGrpSpPr/>
          <p:nvPr/>
        </p:nvGrpSpPr>
        <p:grpSpPr>
          <a:xfrm>
            <a:off x="1028700" y="-695179"/>
            <a:ext cx="16230599" cy="3447758"/>
            <a:chOff x="0" y="-308723"/>
            <a:chExt cx="4274726" cy="908050"/>
          </a:xfrm>
        </p:grpSpPr>
        <p:sp>
          <p:nvSpPr>
            <p:cNvPr id="13" name="Freeform 3">
              <a:extLst>
                <a:ext uri="{FF2B5EF4-FFF2-40B4-BE49-F238E27FC236}">
                  <a16:creationId xmlns:a16="http://schemas.microsoft.com/office/drawing/2014/main" id="{AD76733C-F0C2-43A6-9C92-01481DD6927E}"/>
                </a:ext>
              </a:extLst>
            </p:cNvPr>
            <p:cNvSpPr/>
            <p:nvPr/>
          </p:nvSpPr>
          <p:spPr>
            <a:xfrm>
              <a:off x="0" y="-2266"/>
              <a:ext cx="4274726" cy="290604"/>
            </a:xfrm>
            <a:custGeom>
              <a:avLst/>
              <a:gdLst/>
              <a:ahLst/>
              <a:cxnLst/>
              <a:rect l="l" t="t" r="r" b="b"/>
              <a:pathLst>
                <a:path w="4274726" h="290604">
                  <a:moveTo>
                    <a:pt x="0" y="0"/>
                  </a:moveTo>
                  <a:lnTo>
                    <a:pt x="4274726" y="0"/>
                  </a:lnTo>
                  <a:lnTo>
                    <a:pt x="4274726" y="290604"/>
                  </a:lnTo>
                  <a:lnTo>
                    <a:pt x="0" y="290604"/>
                  </a:lnTo>
                  <a:close/>
                </a:path>
              </a:pathLst>
            </a:custGeom>
            <a:solidFill>
              <a:srgbClr val="000000"/>
            </a:solidFill>
            <a:ln w="38100">
              <a:solidFill>
                <a:srgbClr val="000000"/>
              </a:solidFill>
            </a:ln>
          </p:spPr>
        </p:sp>
        <p:sp>
          <p:nvSpPr>
            <p:cNvPr id="14" name="TextBox 4">
              <a:extLst>
                <a:ext uri="{FF2B5EF4-FFF2-40B4-BE49-F238E27FC236}">
                  <a16:creationId xmlns:a16="http://schemas.microsoft.com/office/drawing/2014/main" id="{05D5F708-D76E-6A67-CCB5-B881FC82D601}"/>
                </a:ext>
              </a:extLst>
            </p:cNvPr>
            <p:cNvSpPr txBox="1"/>
            <p:nvPr/>
          </p:nvSpPr>
          <p:spPr>
            <a:xfrm>
              <a:off x="4532" y="-308723"/>
              <a:ext cx="4270194" cy="908050"/>
            </a:xfrm>
            <a:prstGeom prst="rect">
              <a:avLst/>
            </a:prstGeom>
          </p:spPr>
          <p:txBody>
            <a:bodyPr lIns="50800" tIns="50800" rIns="50800" bIns="50800" rtlCol="0" anchor="ctr"/>
            <a:lstStyle/>
            <a:p>
              <a:pPr algn="ctr">
                <a:lnSpc>
                  <a:spcPts val="6579"/>
                </a:lnSpc>
              </a:pPr>
              <a:r>
                <a:rPr lang="en-US" sz="4699" dirty="0">
                  <a:solidFill>
                    <a:srgbClr val="EF7B54"/>
                  </a:solidFill>
                  <a:latin typeface="Roboto Condensed"/>
                </a:rPr>
                <a:t>PAPER PUBLICATION</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2109182" y="9720770"/>
            <a:ext cx="14069636" cy="190500"/>
            <a:chOff x="0" y="0"/>
            <a:chExt cx="18759515" cy="254000"/>
          </a:xfrm>
        </p:grpSpPr>
        <p:sp>
          <p:nvSpPr>
            <p:cNvPr id="6" name="AutoShape 6"/>
            <p:cNvSpPr/>
            <p:nvPr/>
          </p:nvSpPr>
          <p:spPr>
            <a:xfrm>
              <a:off x="0" y="0"/>
              <a:ext cx="6148625" cy="0"/>
            </a:xfrm>
            <a:prstGeom prst="line">
              <a:avLst/>
            </a:prstGeom>
            <a:ln w="254000" cap="flat">
              <a:solidFill>
                <a:srgbClr val="000000"/>
              </a:solidFill>
              <a:prstDash val="solid"/>
              <a:headEnd type="none" w="sm" len="sm"/>
              <a:tailEnd type="none" w="sm" len="sm"/>
            </a:ln>
          </p:spPr>
        </p:sp>
        <p:sp>
          <p:nvSpPr>
            <p:cNvPr id="7" name="AutoShape 7"/>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8" name="AutoShape 8"/>
            <p:cNvSpPr/>
            <p:nvPr/>
          </p:nvSpPr>
          <p:spPr>
            <a:xfrm>
              <a:off x="12563833" y="0"/>
              <a:ext cx="6195681" cy="0"/>
            </a:xfrm>
            <a:prstGeom prst="line">
              <a:avLst/>
            </a:prstGeom>
            <a:ln w="254000" cap="flat">
              <a:solidFill>
                <a:srgbClr val="81CFC2"/>
              </a:solidFill>
              <a:prstDash val="solid"/>
              <a:headEnd type="none" w="sm" len="sm"/>
              <a:tailEnd type="none" w="sm" len="sm"/>
            </a:ln>
          </p:spPr>
        </p:sp>
      </p:grpSp>
      <p:pic>
        <p:nvPicPr>
          <p:cNvPr id="9" name="Picture 9"/>
          <p:cNvPicPr>
            <a:picLocks noChangeAspect="1"/>
          </p:cNvPicPr>
          <p:nvPr/>
        </p:nvPicPr>
        <p:blipFill>
          <a:blip r:embed="rId2"/>
          <a:srcRect/>
          <a:stretch>
            <a:fillRect/>
          </a:stretch>
        </p:blipFill>
        <p:spPr>
          <a:xfrm>
            <a:off x="6376503" y="1647560"/>
            <a:ext cx="5599014" cy="7915540"/>
          </a:xfrm>
          <a:prstGeom prst="rect">
            <a:avLst/>
          </a:prstGeom>
        </p:spPr>
      </p:pic>
      <p:grpSp>
        <p:nvGrpSpPr>
          <p:cNvPr id="10" name="Group 2">
            <a:extLst>
              <a:ext uri="{FF2B5EF4-FFF2-40B4-BE49-F238E27FC236}">
                <a16:creationId xmlns:a16="http://schemas.microsoft.com/office/drawing/2014/main" id="{9A53FEA0-F8C8-9C64-3926-E925CD46EA1A}"/>
              </a:ext>
            </a:extLst>
          </p:cNvPr>
          <p:cNvGrpSpPr/>
          <p:nvPr/>
        </p:nvGrpSpPr>
        <p:grpSpPr>
          <a:xfrm>
            <a:off x="1028700" y="-695179"/>
            <a:ext cx="16230599" cy="3447758"/>
            <a:chOff x="0" y="-308723"/>
            <a:chExt cx="4274726" cy="908050"/>
          </a:xfrm>
        </p:grpSpPr>
        <p:sp>
          <p:nvSpPr>
            <p:cNvPr id="11" name="Freeform 3">
              <a:extLst>
                <a:ext uri="{FF2B5EF4-FFF2-40B4-BE49-F238E27FC236}">
                  <a16:creationId xmlns:a16="http://schemas.microsoft.com/office/drawing/2014/main" id="{CC7B5D3E-E147-D095-681D-6016E41E9163}"/>
                </a:ext>
              </a:extLst>
            </p:cNvPr>
            <p:cNvSpPr/>
            <p:nvPr/>
          </p:nvSpPr>
          <p:spPr>
            <a:xfrm>
              <a:off x="0" y="-2266"/>
              <a:ext cx="4274726" cy="290604"/>
            </a:xfrm>
            <a:custGeom>
              <a:avLst/>
              <a:gdLst/>
              <a:ahLst/>
              <a:cxnLst/>
              <a:rect l="l" t="t" r="r" b="b"/>
              <a:pathLst>
                <a:path w="4274726" h="290604">
                  <a:moveTo>
                    <a:pt x="0" y="0"/>
                  </a:moveTo>
                  <a:lnTo>
                    <a:pt x="4274726" y="0"/>
                  </a:lnTo>
                  <a:lnTo>
                    <a:pt x="4274726" y="290604"/>
                  </a:lnTo>
                  <a:lnTo>
                    <a:pt x="0" y="290604"/>
                  </a:lnTo>
                  <a:close/>
                </a:path>
              </a:pathLst>
            </a:custGeom>
            <a:solidFill>
              <a:srgbClr val="000000"/>
            </a:solidFill>
            <a:ln w="38100">
              <a:solidFill>
                <a:srgbClr val="000000"/>
              </a:solidFill>
            </a:ln>
          </p:spPr>
        </p:sp>
        <p:sp>
          <p:nvSpPr>
            <p:cNvPr id="12" name="TextBox 4">
              <a:extLst>
                <a:ext uri="{FF2B5EF4-FFF2-40B4-BE49-F238E27FC236}">
                  <a16:creationId xmlns:a16="http://schemas.microsoft.com/office/drawing/2014/main" id="{3EAEF91F-6E8F-A6CF-8F2F-4558132902CD}"/>
                </a:ext>
              </a:extLst>
            </p:cNvPr>
            <p:cNvSpPr txBox="1"/>
            <p:nvPr/>
          </p:nvSpPr>
          <p:spPr>
            <a:xfrm>
              <a:off x="4532" y="-308723"/>
              <a:ext cx="4270194" cy="908050"/>
            </a:xfrm>
            <a:prstGeom prst="rect">
              <a:avLst/>
            </a:prstGeom>
          </p:spPr>
          <p:txBody>
            <a:bodyPr lIns="50800" tIns="50800" rIns="50800" bIns="50800" rtlCol="0" anchor="ctr"/>
            <a:lstStyle/>
            <a:p>
              <a:pPr algn="ctr">
                <a:lnSpc>
                  <a:spcPts val="6579"/>
                </a:lnSpc>
              </a:pPr>
              <a:r>
                <a:rPr lang="en-US" sz="4699" dirty="0">
                  <a:solidFill>
                    <a:srgbClr val="EF7B54"/>
                  </a:solidFill>
                  <a:latin typeface="Roboto Condensed"/>
                </a:rPr>
                <a:t>PAPER PUBLICATION</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8009230" y="8230"/>
            <a:ext cx="10287000" cy="1027054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7A547E">
                <a:alpha val="9804"/>
              </a:srgbClr>
            </a:solidFill>
          </p:spPr>
        </p:sp>
      </p:grpSp>
      <p:grpSp>
        <p:nvGrpSpPr>
          <p:cNvPr id="4" name="Group 4"/>
          <p:cNvGrpSpPr/>
          <p:nvPr/>
        </p:nvGrpSpPr>
        <p:grpSpPr>
          <a:xfrm rot="-5400000">
            <a:off x="9901956" y="1900956"/>
            <a:ext cx="10287000" cy="6485088"/>
            <a:chOff x="0" y="0"/>
            <a:chExt cx="3130550" cy="1973548"/>
          </a:xfrm>
        </p:grpSpPr>
        <p:sp>
          <p:nvSpPr>
            <p:cNvPr id="5" name="Freeform 5"/>
            <p:cNvSpPr/>
            <p:nvPr/>
          </p:nvSpPr>
          <p:spPr>
            <a:xfrm>
              <a:off x="0" y="0"/>
              <a:ext cx="3130550" cy="1973548"/>
            </a:xfrm>
            <a:custGeom>
              <a:avLst/>
              <a:gdLst/>
              <a:ahLst/>
              <a:cxnLst/>
              <a:rect l="l" t="t" r="r" b="b"/>
              <a:pathLst>
                <a:path w="3130550" h="1973548">
                  <a:moveTo>
                    <a:pt x="0" y="1123950"/>
                  </a:moveTo>
                  <a:lnTo>
                    <a:pt x="0" y="1973548"/>
                  </a:lnTo>
                  <a:lnTo>
                    <a:pt x="3130550" y="1973548"/>
                  </a:lnTo>
                  <a:lnTo>
                    <a:pt x="3130550" y="0"/>
                  </a:lnTo>
                  <a:close/>
                </a:path>
              </a:pathLst>
            </a:custGeom>
            <a:solidFill>
              <a:srgbClr val="000000"/>
            </a:solidFill>
          </p:spPr>
        </p:sp>
      </p:grpSp>
      <p:grpSp>
        <p:nvGrpSpPr>
          <p:cNvPr id="6" name="Group 6"/>
          <p:cNvGrpSpPr/>
          <p:nvPr/>
        </p:nvGrpSpPr>
        <p:grpSpPr>
          <a:xfrm rot="-5400000">
            <a:off x="10297987" y="2296987"/>
            <a:ext cx="3521286" cy="12458739"/>
            <a:chOff x="0" y="0"/>
            <a:chExt cx="3786082" cy="13395622"/>
          </a:xfrm>
        </p:grpSpPr>
        <p:sp>
          <p:nvSpPr>
            <p:cNvPr id="7" name="Freeform 7"/>
            <p:cNvSpPr/>
            <p:nvPr/>
          </p:nvSpPr>
          <p:spPr>
            <a:xfrm>
              <a:off x="0" y="0"/>
              <a:ext cx="3786082" cy="13395623"/>
            </a:xfrm>
            <a:custGeom>
              <a:avLst/>
              <a:gdLst/>
              <a:ahLst/>
              <a:cxnLst/>
              <a:rect l="l" t="t" r="r" b="b"/>
              <a:pathLst>
                <a:path w="3786082" h="13395623">
                  <a:moveTo>
                    <a:pt x="3786082" y="13395623"/>
                  </a:moveTo>
                  <a:lnTo>
                    <a:pt x="0" y="13395623"/>
                  </a:lnTo>
                  <a:lnTo>
                    <a:pt x="0" y="0"/>
                  </a:lnTo>
                  <a:lnTo>
                    <a:pt x="3786082" y="13395623"/>
                  </a:lnTo>
                  <a:close/>
                </a:path>
              </a:pathLst>
            </a:custGeom>
            <a:solidFill>
              <a:srgbClr val="81CFC2"/>
            </a:solidFill>
          </p:spPr>
        </p:sp>
      </p:grpSp>
      <p:sp>
        <p:nvSpPr>
          <p:cNvPr id="8" name="TextBox 8"/>
          <p:cNvSpPr txBox="1"/>
          <p:nvPr/>
        </p:nvSpPr>
        <p:spPr>
          <a:xfrm>
            <a:off x="1860040" y="4222432"/>
            <a:ext cx="7938441" cy="1651635"/>
          </a:xfrm>
          <a:prstGeom prst="rect">
            <a:avLst/>
          </a:prstGeom>
        </p:spPr>
        <p:txBody>
          <a:bodyPr lIns="0" tIns="0" rIns="0" bIns="0" rtlCol="0" anchor="t">
            <a:spAutoFit/>
          </a:bodyPr>
          <a:lstStyle/>
          <a:p>
            <a:pPr algn="ctr">
              <a:lnSpc>
                <a:spcPts val="13439"/>
              </a:lnSpc>
            </a:pPr>
            <a:r>
              <a:rPr lang="en-US" sz="9600">
                <a:solidFill>
                  <a:srgbClr val="000000"/>
                </a:solidFill>
                <a:latin typeface="Roboto Condensed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86187" y="585744"/>
            <a:ext cx="12473113" cy="8739572"/>
          </a:xfrm>
          <a:prstGeom prst="rect">
            <a:avLst/>
          </a:prstGeom>
        </p:spPr>
        <p:txBody>
          <a:bodyPr lIns="0" tIns="0" rIns="0" bIns="0" rtlCol="0" anchor="t">
            <a:spAutoFit/>
          </a:bodyPr>
          <a:lstStyle/>
          <a:p>
            <a:pPr marL="647700" lvl="1" indent="-323850" algn="just">
              <a:lnSpc>
                <a:spcPts val="3750"/>
              </a:lnSpc>
              <a:buFont typeface="Arial"/>
              <a:buChar char="•"/>
            </a:pPr>
            <a:r>
              <a:rPr lang="en-US" sz="2800" dirty="0">
                <a:solidFill>
                  <a:srgbClr val="000000"/>
                </a:solidFill>
                <a:latin typeface="Roboto Condensed"/>
              </a:rPr>
              <a:t>Traditional water quality control is taken after water treatment. But the current water sources are mainly groundwater and surface water. </a:t>
            </a:r>
          </a:p>
          <a:p>
            <a:pPr algn="just">
              <a:lnSpc>
                <a:spcPts val="3750"/>
              </a:lnSpc>
            </a:pPr>
            <a:endParaRPr lang="en-US" sz="2800" dirty="0">
              <a:solidFill>
                <a:srgbClr val="000000"/>
              </a:solidFill>
              <a:latin typeface="Roboto Condensed"/>
            </a:endParaRPr>
          </a:p>
          <a:p>
            <a:pPr marL="647700" lvl="1" indent="-323850" algn="just">
              <a:lnSpc>
                <a:spcPts val="3750"/>
              </a:lnSpc>
              <a:buFont typeface="Arial"/>
              <a:buChar char="•"/>
            </a:pPr>
            <a:r>
              <a:rPr lang="en-US" sz="2800" dirty="0">
                <a:solidFill>
                  <a:srgbClr val="000000"/>
                </a:solidFill>
                <a:latin typeface="Roboto Condensed"/>
              </a:rPr>
              <a:t>They are significantly prone to chemical and microbial contamination. The quality control after the water treatment apparently delays risk detection and reduces the response time to take preventive measures. </a:t>
            </a:r>
          </a:p>
          <a:p>
            <a:pPr algn="just">
              <a:lnSpc>
                <a:spcPts val="3750"/>
              </a:lnSpc>
            </a:pPr>
            <a:endParaRPr lang="en-US" sz="2800" dirty="0">
              <a:solidFill>
                <a:srgbClr val="000000"/>
              </a:solidFill>
              <a:latin typeface="Roboto Condensed"/>
            </a:endParaRPr>
          </a:p>
          <a:p>
            <a:pPr marL="647700" lvl="1" indent="-323850" algn="just">
              <a:lnSpc>
                <a:spcPts val="3750"/>
              </a:lnSpc>
              <a:buFont typeface="Arial"/>
              <a:buChar char="•"/>
            </a:pPr>
            <a:r>
              <a:rPr lang="en-US" sz="2800" dirty="0">
                <a:solidFill>
                  <a:srgbClr val="000000"/>
                </a:solidFill>
                <a:latin typeface="Roboto Condensed"/>
              </a:rPr>
              <a:t>Water quality refers to physical, chemical, and biological characteristics as indicators. Among the water quality indicators, biological indicators have a more direct impact on people’s health. Most of the national standards are made on biological indicator levels. </a:t>
            </a:r>
          </a:p>
          <a:p>
            <a:pPr algn="just">
              <a:lnSpc>
                <a:spcPts val="3750"/>
              </a:lnSpc>
            </a:pPr>
            <a:endParaRPr lang="en-US" sz="2800" dirty="0">
              <a:solidFill>
                <a:srgbClr val="000000"/>
              </a:solidFill>
              <a:latin typeface="Roboto Condensed"/>
            </a:endParaRPr>
          </a:p>
          <a:p>
            <a:pPr marL="647700" lvl="1" indent="-323850" algn="just">
              <a:lnSpc>
                <a:spcPts val="3750"/>
              </a:lnSpc>
              <a:buFont typeface="Arial"/>
              <a:buChar char="•"/>
            </a:pPr>
            <a:r>
              <a:rPr lang="en-US" sz="2800" dirty="0">
                <a:solidFill>
                  <a:srgbClr val="000000"/>
                </a:solidFill>
                <a:latin typeface="Roboto Condensed"/>
              </a:rPr>
              <a:t>Typical indicators include coliform, </a:t>
            </a:r>
            <a:r>
              <a:rPr lang="en-US" sz="2800" dirty="0" err="1">
                <a:solidFill>
                  <a:srgbClr val="000000"/>
                </a:solidFill>
                <a:latin typeface="Roboto Condensed"/>
              </a:rPr>
              <a:t>escherichia</a:t>
            </a:r>
            <a:r>
              <a:rPr lang="en-US" sz="2800" dirty="0">
                <a:solidFill>
                  <a:srgbClr val="000000"/>
                </a:solidFill>
                <a:latin typeface="Roboto Condensed"/>
              </a:rPr>
              <a:t> coli (</a:t>
            </a:r>
            <a:r>
              <a:rPr lang="en-US" sz="2800" dirty="0" err="1">
                <a:solidFill>
                  <a:srgbClr val="000000"/>
                </a:solidFill>
                <a:latin typeface="Roboto Condensed"/>
              </a:rPr>
              <a:t>Ecoli</a:t>
            </a:r>
            <a:r>
              <a:rPr lang="en-US" sz="2800" dirty="0">
                <a:solidFill>
                  <a:srgbClr val="000000"/>
                </a:solidFill>
                <a:latin typeface="Roboto Condensed"/>
              </a:rPr>
              <a:t>), intestinal enterococci (Int), clostridium perfringens (</a:t>
            </a:r>
            <a:r>
              <a:rPr lang="en-US" sz="2800" dirty="0" err="1">
                <a:solidFill>
                  <a:srgbClr val="000000"/>
                </a:solidFill>
                <a:latin typeface="Roboto Condensed"/>
              </a:rPr>
              <a:t>ClPerf</a:t>
            </a:r>
            <a:r>
              <a:rPr lang="en-US" sz="2800" dirty="0">
                <a:solidFill>
                  <a:srgbClr val="000000"/>
                </a:solidFill>
                <a:latin typeface="Roboto Condensed"/>
              </a:rPr>
              <a:t>), etc. </a:t>
            </a:r>
          </a:p>
          <a:p>
            <a:pPr algn="just">
              <a:lnSpc>
                <a:spcPts val="3750"/>
              </a:lnSpc>
            </a:pPr>
            <a:endParaRPr lang="en-US" sz="2800" dirty="0">
              <a:solidFill>
                <a:srgbClr val="000000"/>
              </a:solidFill>
              <a:latin typeface="Roboto Condensed"/>
            </a:endParaRPr>
          </a:p>
          <a:p>
            <a:pPr marL="647700" lvl="1" indent="-323850" algn="just">
              <a:lnSpc>
                <a:spcPts val="3750"/>
              </a:lnSpc>
              <a:buFont typeface="Arial"/>
              <a:buChar char="•"/>
            </a:pPr>
            <a:r>
              <a:rPr lang="en-US" sz="2800" dirty="0">
                <a:solidFill>
                  <a:srgbClr val="000000"/>
                </a:solidFill>
                <a:latin typeface="Roboto Condensed"/>
              </a:rPr>
              <a:t>Further treatment actions are made according to the test results. Coliform itself is not usually causing serious illness, but its presence is a signal to indicate other active pathogenic organisms' presentation.</a:t>
            </a:r>
          </a:p>
        </p:txBody>
      </p:sp>
      <p:grpSp>
        <p:nvGrpSpPr>
          <p:cNvPr id="3" name="Group 3"/>
          <p:cNvGrpSpPr/>
          <p:nvPr/>
        </p:nvGrpSpPr>
        <p:grpSpPr>
          <a:xfrm>
            <a:off x="2109182" y="9720770"/>
            <a:ext cx="14069636" cy="190500"/>
            <a:chOff x="0" y="0"/>
            <a:chExt cx="18759515" cy="254000"/>
          </a:xfrm>
        </p:grpSpPr>
        <p:sp>
          <p:nvSpPr>
            <p:cNvPr id="4" name="AutoShape 4"/>
            <p:cNvSpPr/>
            <p:nvPr/>
          </p:nvSpPr>
          <p:spPr>
            <a:xfrm>
              <a:off x="0" y="0"/>
              <a:ext cx="6148625" cy="0"/>
            </a:xfrm>
            <a:prstGeom prst="line">
              <a:avLst/>
            </a:prstGeom>
            <a:ln w="254000" cap="flat">
              <a:solidFill>
                <a:srgbClr val="000000"/>
              </a:solidFill>
              <a:prstDash val="solid"/>
              <a:headEnd type="none" w="sm" len="sm"/>
              <a:tailEnd type="none" w="sm" len="sm"/>
            </a:ln>
          </p:spPr>
        </p:sp>
        <p:sp>
          <p:nvSpPr>
            <p:cNvPr id="5" name="AutoShape 5"/>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6" name="AutoShape 6"/>
            <p:cNvSpPr/>
            <p:nvPr/>
          </p:nvSpPr>
          <p:spPr>
            <a:xfrm>
              <a:off x="12563833" y="0"/>
              <a:ext cx="6195681" cy="0"/>
            </a:xfrm>
            <a:prstGeom prst="line">
              <a:avLst/>
            </a:prstGeom>
            <a:ln w="254000" cap="flat">
              <a:solidFill>
                <a:srgbClr val="81CFC2"/>
              </a:solidFill>
              <a:prstDash val="solid"/>
              <a:headEnd type="none" w="sm" len="sm"/>
              <a:tailEnd type="none" w="sm" len="sm"/>
            </a:ln>
          </p:spPr>
        </p:sp>
      </p:grpSp>
      <p:sp>
        <p:nvSpPr>
          <p:cNvPr id="7" name="TextBox 7"/>
          <p:cNvSpPr txBox="1"/>
          <p:nvPr/>
        </p:nvSpPr>
        <p:spPr>
          <a:xfrm>
            <a:off x="1028700" y="1586318"/>
            <a:ext cx="5881818" cy="1368428"/>
          </a:xfrm>
          <a:prstGeom prst="rect">
            <a:avLst/>
          </a:prstGeom>
        </p:spPr>
        <p:txBody>
          <a:bodyPr lIns="0" tIns="0" rIns="0" bIns="0" rtlCol="0" anchor="t">
            <a:spAutoFit/>
          </a:bodyPr>
          <a:lstStyle/>
          <a:p>
            <a:pPr>
              <a:lnSpc>
                <a:spcPts val="11199"/>
              </a:lnSpc>
            </a:pPr>
            <a:r>
              <a:rPr lang="en-US" sz="7999">
                <a:solidFill>
                  <a:srgbClr val="EF7B54"/>
                </a:solidFill>
                <a:latin typeface="Roboto Condensed Bold"/>
              </a:rPr>
              <a:t>SYSTEM</a:t>
            </a:r>
          </a:p>
        </p:txBody>
      </p:sp>
      <p:sp>
        <p:nvSpPr>
          <p:cNvPr id="8" name="TextBox 8"/>
          <p:cNvSpPr txBox="1"/>
          <p:nvPr/>
        </p:nvSpPr>
        <p:spPr>
          <a:xfrm>
            <a:off x="1094567" y="941660"/>
            <a:ext cx="3420509" cy="1028702"/>
          </a:xfrm>
          <a:prstGeom prst="rect">
            <a:avLst/>
          </a:prstGeom>
        </p:spPr>
        <p:txBody>
          <a:bodyPr lIns="0" tIns="0" rIns="0" bIns="0" rtlCol="0" anchor="t">
            <a:spAutoFit/>
          </a:bodyPr>
          <a:lstStyle/>
          <a:p>
            <a:pPr>
              <a:lnSpc>
                <a:spcPts val="8399"/>
              </a:lnSpc>
            </a:pPr>
            <a:r>
              <a:rPr lang="en-US" sz="5999">
                <a:solidFill>
                  <a:srgbClr val="81CFC2"/>
                </a:solidFill>
                <a:latin typeface="Roboto Condensed"/>
              </a:rPr>
              <a:t>EXISTING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36523" y="8158216"/>
            <a:ext cx="4541208" cy="839769"/>
            <a:chOff x="0" y="0"/>
            <a:chExt cx="692357" cy="128032"/>
          </a:xfrm>
        </p:grpSpPr>
        <p:sp>
          <p:nvSpPr>
            <p:cNvPr id="3" name="Freeform 3"/>
            <p:cNvSpPr/>
            <p:nvPr/>
          </p:nvSpPr>
          <p:spPr>
            <a:xfrm>
              <a:off x="0" y="0"/>
              <a:ext cx="692357" cy="128032"/>
            </a:xfrm>
            <a:custGeom>
              <a:avLst/>
              <a:gdLst/>
              <a:ahLst/>
              <a:cxnLst/>
              <a:rect l="l" t="t" r="r" b="b"/>
              <a:pathLst>
                <a:path w="692357" h="128032">
                  <a:moveTo>
                    <a:pt x="0" y="0"/>
                  </a:moveTo>
                  <a:lnTo>
                    <a:pt x="692357" y="0"/>
                  </a:lnTo>
                  <a:lnTo>
                    <a:pt x="692357" y="128032"/>
                  </a:lnTo>
                  <a:lnTo>
                    <a:pt x="0" y="128032"/>
                  </a:lnTo>
                  <a:close/>
                </a:path>
              </a:pathLst>
            </a:custGeom>
            <a:solidFill>
              <a:srgbClr val="000000"/>
            </a:solidFill>
            <a:ln>
              <a:no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12718092" y="8158216"/>
            <a:ext cx="4541208" cy="839769"/>
            <a:chOff x="0" y="0"/>
            <a:chExt cx="692357" cy="128032"/>
          </a:xfrm>
        </p:grpSpPr>
        <p:sp>
          <p:nvSpPr>
            <p:cNvPr id="6" name="Freeform 6"/>
            <p:cNvSpPr/>
            <p:nvPr/>
          </p:nvSpPr>
          <p:spPr>
            <a:xfrm>
              <a:off x="0" y="0"/>
              <a:ext cx="692357" cy="128032"/>
            </a:xfrm>
            <a:custGeom>
              <a:avLst/>
              <a:gdLst/>
              <a:ahLst/>
              <a:cxnLst/>
              <a:rect l="l" t="t" r="r" b="b"/>
              <a:pathLst>
                <a:path w="692357" h="128032">
                  <a:moveTo>
                    <a:pt x="0" y="0"/>
                  </a:moveTo>
                  <a:lnTo>
                    <a:pt x="692357" y="0"/>
                  </a:lnTo>
                  <a:lnTo>
                    <a:pt x="692357" y="128032"/>
                  </a:lnTo>
                  <a:lnTo>
                    <a:pt x="0" y="128032"/>
                  </a:lnTo>
                  <a:close/>
                </a:path>
              </a:pathLst>
            </a:custGeom>
            <a:solidFill>
              <a:srgbClr val="EF7B54"/>
            </a:solidFill>
            <a:ln>
              <a:no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2109182" y="9720770"/>
            <a:ext cx="14069636" cy="190500"/>
            <a:chOff x="0" y="0"/>
            <a:chExt cx="18759515" cy="254000"/>
          </a:xfrm>
        </p:grpSpPr>
        <p:sp>
          <p:nvSpPr>
            <p:cNvPr id="9" name="AutoShape 9"/>
            <p:cNvSpPr/>
            <p:nvPr/>
          </p:nvSpPr>
          <p:spPr>
            <a:xfrm>
              <a:off x="0" y="0"/>
              <a:ext cx="6148625" cy="0"/>
            </a:xfrm>
            <a:prstGeom prst="line">
              <a:avLst/>
            </a:prstGeom>
            <a:ln w="254000" cap="flat">
              <a:solidFill>
                <a:srgbClr val="000000"/>
              </a:solidFill>
              <a:prstDash val="solid"/>
              <a:headEnd type="none" w="sm" len="sm"/>
              <a:tailEnd type="none" w="sm" len="sm"/>
            </a:ln>
          </p:spPr>
        </p:sp>
        <p:sp>
          <p:nvSpPr>
            <p:cNvPr id="10" name="AutoShape 10"/>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11" name="AutoShape 11"/>
            <p:cNvSpPr/>
            <p:nvPr/>
          </p:nvSpPr>
          <p:spPr>
            <a:xfrm>
              <a:off x="12563833" y="0"/>
              <a:ext cx="6195681" cy="0"/>
            </a:xfrm>
            <a:prstGeom prst="line">
              <a:avLst/>
            </a:prstGeom>
            <a:ln w="254000" cap="flat">
              <a:solidFill>
                <a:srgbClr val="81CFC2"/>
              </a:solidFill>
              <a:prstDash val="solid"/>
              <a:headEnd type="none" w="sm" len="sm"/>
              <a:tailEnd type="none" w="sm" len="sm"/>
            </a:ln>
          </p:spPr>
        </p:sp>
      </p:grpSp>
      <p:pic>
        <p:nvPicPr>
          <p:cNvPr id="12" name="Picture 12"/>
          <p:cNvPicPr>
            <a:picLocks noChangeAspect="1"/>
          </p:cNvPicPr>
          <p:nvPr/>
        </p:nvPicPr>
        <p:blipFill>
          <a:blip r:embed="rId2"/>
          <a:srcRect l="15995" r="35861"/>
          <a:stretch>
            <a:fillRect/>
          </a:stretch>
        </p:blipFill>
        <p:spPr>
          <a:xfrm>
            <a:off x="7936523" y="1943337"/>
            <a:ext cx="4541208" cy="6002601"/>
          </a:xfrm>
          <a:prstGeom prst="rect">
            <a:avLst/>
          </a:prstGeom>
        </p:spPr>
      </p:pic>
      <p:pic>
        <p:nvPicPr>
          <p:cNvPr id="13" name="Picture 13"/>
          <p:cNvPicPr>
            <a:picLocks noChangeAspect="1"/>
          </p:cNvPicPr>
          <p:nvPr/>
        </p:nvPicPr>
        <p:blipFill>
          <a:blip r:embed="rId3">
            <a:alphaModFix amt="80000"/>
          </a:blip>
          <a:srcRect/>
          <a:stretch>
            <a:fillRect/>
          </a:stretch>
        </p:blipFill>
        <p:spPr>
          <a:xfrm>
            <a:off x="12753956" y="1943337"/>
            <a:ext cx="4505344" cy="5998239"/>
          </a:xfrm>
          <a:prstGeom prst="rect">
            <a:avLst/>
          </a:prstGeom>
        </p:spPr>
      </p:pic>
      <p:sp>
        <p:nvSpPr>
          <p:cNvPr id="14" name="TextBox 14"/>
          <p:cNvSpPr txBox="1"/>
          <p:nvPr/>
        </p:nvSpPr>
        <p:spPr>
          <a:xfrm>
            <a:off x="1028700" y="2811786"/>
            <a:ext cx="6628498" cy="6457314"/>
          </a:xfrm>
          <a:prstGeom prst="rect">
            <a:avLst/>
          </a:prstGeom>
        </p:spPr>
        <p:txBody>
          <a:bodyPr lIns="0" tIns="0" rIns="0" bIns="0" rtlCol="0" anchor="t">
            <a:spAutoFit/>
          </a:bodyPr>
          <a:lstStyle/>
          <a:p>
            <a:pPr algn="just">
              <a:lnSpc>
                <a:spcPts val="5120"/>
              </a:lnSpc>
            </a:pPr>
            <a:r>
              <a:rPr lang="en-US" sz="3200">
                <a:solidFill>
                  <a:srgbClr val="000000"/>
                </a:solidFill>
                <a:latin typeface="Roboto Condensed"/>
              </a:rPr>
              <a:t>1. Traditional urban water quality control mostly focused on routine tests of quality indicators, which include physical, chemical, and biological groups.</a:t>
            </a:r>
          </a:p>
          <a:p>
            <a:pPr algn="just">
              <a:lnSpc>
                <a:spcPts val="5120"/>
              </a:lnSpc>
            </a:pPr>
            <a:r>
              <a:rPr lang="en-US" sz="3200">
                <a:solidFill>
                  <a:srgbClr val="000000"/>
                </a:solidFill>
                <a:latin typeface="Roboto Condensed"/>
              </a:rPr>
              <a:t> </a:t>
            </a:r>
          </a:p>
          <a:p>
            <a:pPr algn="just">
              <a:lnSpc>
                <a:spcPts val="5120"/>
              </a:lnSpc>
            </a:pPr>
            <a:r>
              <a:rPr lang="en-US" sz="3200">
                <a:solidFill>
                  <a:srgbClr val="000000"/>
                </a:solidFill>
                <a:latin typeface="Roboto Condensed"/>
              </a:rPr>
              <a:t>2. However, the inevitable delay for biological indicators has increased health risks and led to accidents such as massive infections in many big cities.</a:t>
            </a:r>
          </a:p>
          <a:p>
            <a:pPr algn="just">
              <a:lnSpc>
                <a:spcPts val="5120"/>
              </a:lnSpc>
            </a:pPr>
            <a:endParaRPr lang="en-US" sz="3200">
              <a:solidFill>
                <a:srgbClr val="000000"/>
              </a:solidFill>
              <a:latin typeface="Roboto Condensed"/>
            </a:endParaRPr>
          </a:p>
        </p:txBody>
      </p:sp>
      <p:sp>
        <p:nvSpPr>
          <p:cNvPr id="15" name="TextBox 15"/>
          <p:cNvSpPr txBox="1"/>
          <p:nvPr/>
        </p:nvSpPr>
        <p:spPr>
          <a:xfrm>
            <a:off x="1028700" y="1366520"/>
            <a:ext cx="6628498" cy="1236345"/>
          </a:xfrm>
          <a:prstGeom prst="rect">
            <a:avLst/>
          </a:prstGeom>
        </p:spPr>
        <p:txBody>
          <a:bodyPr lIns="0" tIns="0" rIns="0" bIns="0" rtlCol="0" anchor="t">
            <a:spAutoFit/>
          </a:bodyPr>
          <a:lstStyle/>
          <a:p>
            <a:pPr>
              <a:lnSpc>
                <a:spcPts val="10080"/>
              </a:lnSpc>
            </a:pPr>
            <a:r>
              <a:rPr lang="en-US" sz="7200">
                <a:solidFill>
                  <a:srgbClr val="EF7B54"/>
                </a:solidFill>
                <a:latin typeface="Roboto Condensed Bold"/>
              </a:rPr>
              <a:t>DISADVANTAGES</a:t>
            </a:r>
          </a:p>
        </p:txBody>
      </p:sp>
      <p:sp>
        <p:nvSpPr>
          <p:cNvPr id="16" name="TextBox 16"/>
          <p:cNvSpPr txBox="1"/>
          <p:nvPr/>
        </p:nvSpPr>
        <p:spPr>
          <a:xfrm>
            <a:off x="1028700" y="952500"/>
            <a:ext cx="3990999" cy="556895"/>
          </a:xfrm>
          <a:prstGeom prst="rect">
            <a:avLst/>
          </a:prstGeom>
        </p:spPr>
        <p:txBody>
          <a:bodyPr lIns="0" tIns="0" rIns="0" bIns="0" rtlCol="0" anchor="t">
            <a:spAutoFit/>
          </a:bodyPr>
          <a:lstStyle/>
          <a:p>
            <a:pPr>
              <a:lnSpc>
                <a:spcPts val="4480"/>
              </a:lnSpc>
            </a:pPr>
            <a:r>
              <a:rPr lang="en-US" sz="3200">
                <a:solidFill>
                  <a:srgbClr val="81CFC2"/>
                </a:solidFill>
                <a:latin typeface="Roboto Condensed"/>
              </a:rPr>
              <a:t>EXISTING SYSTEM'S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868048" y="757745"/>
            <a:ext cx="12391252" cy="9058275"/>
          </a:xfrm>
          <a:prstGeom prst="rect">
            <a:avLst/>
          </a:prstGeom>
        </p:spPr>
        <p:txBody>
          <a:bodyPr lIns="0" tIns="0" rIns="0" bIns="0" rtlCol="0" anchor="t">
            <a:spAutoFit/>
          </a:bodyPr>
          <a:lstStyle/>
          <a:p>
            <a:pPr marL="647700" lvl="1" indent="-323850" algn="just">
              <a:lnSpc>
                <a:spcPts val="3750"/>
              </a:lnSpc>
              <a:buFont typeface="Arial"/>
              <a:buChar char="•"/>
            </a:pPr>
            <a:r>
              <a:rPr lang="en-US" sz="3000" dirty="0">
                <a:solidFill>
                  <a:srgbClr val="000000"/>
                </a:solidFill>
                <a:latin typeface="Roboto Condensed"/>
              </a:rPr>
              <a:t>In this paper, we first analyze the problem, technical challenges, and research questions. Then, we provide a possible solution by building a </a:t>
            </a:r>
            <a:r>
              <a:rPr lang="en-US" sz="3000" dirty="0">
                <a:solidFill>
                  <a:srgbClr val="000000"/>
                </a:solidFill>
                <a:latin typeface="Roboto Condensed Bold"/>
              </a:rPr>
              <a:t>risk analysis framework </a:t>
            </a:r>
            <a:r>
              <a:rPr lang="en-US" sz="3000" dirty="0">
                <a:solidFill>
                  <a:srgbClr val="000000"/>
                </a:solidFill>
                <a:latin typeface="Roboto Condensed"/>
              </a:rPr>
              <a:t>for the urban water supply system. </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It takes indicator data we collected from industrial processes to </a:t>
            </a:r>
            <a:r>
              <a:rPr lang="en-US" sz="3000" dirty="0">
                <a:solidFill>
                  <a:srgbClr val="000000"/>
                </a:solidFill>
                <a:latin typeface="Roboto Condensed Bold"/>
              </a:rPr>
              <a:t>perceive water quality changes, and further for risk detection</a:t>
            </a:r>
            <a:r>
              <a:rPr lang="en-US" sz="3000" dirty="0">
                <a:solidFill>
                  <a:srgbClr val="000000"/>
                </a:solidFill>
                <a:latin typeface="Roboto Condensed"/>
              </a:rPr>
              <a:t>. In order to provide explainable results, we propose an </a:t>
            </a:r>
            <a:r>
              <a:rPr lang="en-US" sz="3000" dirty="0">
                <a:solidFill>
                  <a:srgbClr val="000000"/>
                </a:solidFill>
                <a:latin typeface="Roboto Condensed Bold"/>
              </a:rPr>
              <a:t>Adaptive Frequency Analysis (</a:t>
            </a:r>
            <a:r>
              <a:rPr lang="en-US" sz="3000" dirty="0" err="1">
                <a:solidFill>
                  <a:srgbClr val="000000"/>
                </a:solidFill>
                <a:latin typeface="Roboto Condensed Bold"/>
              </a:rPr>
              <a:t>Adp</a:t>
            </a:r>
            <a:r>
              <a:rPr lang="en-US" sz="3000" dirty="0">
                <a:solidFill>
                  <a:srgbClr val="000000"/>
                </a:solidFill>
                <a:latin typeface="Roboto Condensed Bold"/>
              </a:rPr>
              <a:t>-FA) method </a:t>
            </a:r>
            <a:r>
              <a:rPr lang="en-US" sz="3000" dirty="0">
                <a:solidFill>
                  <a:srgbClr val="000000"/>
                </a:solidFill>
                <a:latin typeface="Roboto Condensed"/>
              </a:rPr>
              <a:t>to resolve the data using indicators’ frequency domain information for their inner relationships and individual prediction. </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We also investigate the scalability properties of this method from the indicator, geography, and time domains. For the application, we select industrial quality data sets collected from a Norwegian project in four different urban water supply systems, Oslo, Bergen, </a:t>
            </a:r>
            <a:r>
              <a:rPr lang="en-US" sz="3000" dirty="0" err="1">
                <a:solidFill>
                  <a:srgbClr val="000000"/>
                </a:solidFill>
                <a:latin typeface="Roboto Condensed"/>
              </a:rPr>
              <a:t>Strømmen</a:t>
            </a:r>
            <a:r>
              <a:rPr lang="en-US" sz="3000" dirty="0">
                <a:solidFill>
                  <a:srgbClr val="000000"/>
                </a:solidFill>
                <a:latin typeface="Roboto Condensed"/>
              </a:rPr>
              <a:t>, and </a:t>
            </a:r>
            <a:r>
              <a:rPr lang="en-US" sz="3000" dirty="0" err="1">
                <a:solidFill>
                  <a:srgbClr val="000000"/>
                </a:solidFill>
                <a:latin typeface="Roboto Condensed"/>
              </a:rPr>
              <a:t>Ålesund</a:t>
            </a:r>
            <a:r>
              <a:rPr lang="en-US" sz="3000" dirty="0">
                <a:solidFill>
                  <a:srgbClr val="000000"/>
                </a:solidFill>
                <a:latin typeface="Roboto Condensed"/>
              </a:rPr>
              <a:t>.</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 We employ the proposed method to test spectrogram, prediction accuracy, and time consumption, comparing with classical Artificial Neural Network and Random Forest methods.</a:t>
            </a:r>
          </a:p>
          <a:p>
            <a:pPr algn="just">
              <a:lnSpc>
                <a:spcPts val="3750"/>
              </a:lnSpc>
            </a:pPr>
            <a:endParaRPr lang="en-US" sz="3000" dirty="0">
              <a:solidFill>
                <a:srgbClr val="000000"/>
              </a:solidFill>
              <a:latin typeface="Roboto Condensed"/>
            </a:endParaRPr>
          </a:p>
        </p:txBody>
      </p:sp>
      <p:grpSp>
        <p:nvGrpSpPr>
          <p:cNvPr id="3" name="Group 3"/>
          <p:cNvGrpSpPr/>
          <p:nvPr/>
        </p:nvGrpSpPr>
        <p:grpSpPr>
          <a:xfrm>
            <a:off x="2109182" y="9720770"/>
            <a:ext cx="14069636" cy="190500"/>
            <a:chOff x="0" y="0"/>
            <a:chExt cx="18759515" cy="254000"/>
          </a:xfrm>
        </p:grpSpPr>
        <p:sp>
          <p:nvSpPr>
            <p:cNvPr id="4" name="AutoShape 4"/>
            <p:cNvSpPr/>
            <p:nvPr/>
          </p:nvSpPr>
          <p:spPr>
            <a:xfrm>
              <a:off x="0" y="0"/>
              <a:ext cx="6148625" cy="0"/>
            </a:xfrm>
            <a:prstGeom prst="line">
              <a:avLst/>
            </a:prstGeom>
            <a:ln w="254000" cap="flat">
              <a:solidFill>
                <a:srgbClr val="000000"/>
              </a:solidFill>
              <a:prstDash val="solid"/>
              <a:headEnd type="none" w="sm" len="sm"/>
              <a:tailEnd type="none" w="sm" len="sm"/>
            </a:ln>
          </p:spPr>
        </p:sp>
        <p:sp>
          <p:nvSpPr>
            <p:cNvPr id="5" name="AutoShape 5"/>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6" name="AutoShape 6"/>
            <p:cNvSpPr/>
            <p:nvPr/>
          </p:nvSpPr>
          <p:spPr>
            <a:xfrm>
              <a:off x="12563833" y="0"/>
              <a:ext cx="6195681" cy="0"/>
            </a:xfrm>
            <a:prstGeom prst="line">
              <a:avLst/>
            </a:prstGeom>
            <a:ln w="254000" cap="flat">
              <a:solidFill>
                <a:srgbClr val="81CFC2"/>
              </a:solidFill>
              <a:prstDash val="solid"/>
              <a:headEnd type="none" w="sm" len="sm"/>
              <a:tailEnd type="none" w="sm" len="sm"/>
            </a:ln>
          </p:spPr>
        </p:sp>
      </p:grpSp>
      <p:sp>
        <p:nvSpPr>
          <p:cNvPr id="7" name="TextBox 7"/>
          <p:cNvSpPr txBox="1"/>
          <p:nvPr/>
        </p:nvSpPr>
        <p:spPr>
          <a:xfrm>
            <a:off x="1028700" y="1586318"/>
            <a:ext cx="5881818" cy="1368428"/>
          </a:xfrm>
          <a:prstGeom prst="rect">
            <a:avLst/>
          </a:prstGeom>
        </p:spPr>
        <p:txBody>
          <a:bodyPr lIns="0" tIns="0" rIns="0" bIns="0" rtlCol="0" anchor="t">
            <a:spAutoFit/>
          </a:bodyPr>
          <a:lstStyle/>
          <a:p>
            <a:pPr>
              <a:lnSpc>
                <a:spcPts val="11199"/>
              </a:lnSpc>
            </a:pPr>
            <a:r>
              <a:rPr lang="en-US" sz="7999">
                <a:solidFill>
                  <a:srgbClr val="EF7B54"/>
                </a:solidFill>
                <a:latin typeface="Roboto Condensed Bold"/>
              </a:rPr>
              <a:t>SYSTEM</a:t>
            </a:r>
          </a:p>
        </p:txBody>
      </p:sp>
      <p:sp>
        <p:nvSpPr>
          <p:cNvPr id="8" name="TextBox 8"/>
          <p:cNvSpPr txBox="1"/>
          <p:nvPr/>
        </p:nvSpPr>
        <p:spPr>
          <a:xfrm>
            <a:off x="1094567" y="941660"/>
            <a:ext cx="3420509" cy="1028702"/>
          </a:xfrm>
          <a:prstGeom prst="rect">
            <a:avLst/>
          </a:prstGeom>
        </p:spPr>
        <p:txBody>
          <a:bodyPr lIns="0" tIns="0" rIns="0" bIns="0" rtlCol="0" anchor="t">
            <a:spAutoFit/>
          </a:bodyPr>
          <a:lstStyle/>
          <a:p>
            <a:pPr>
              <a:lnSpc>
                <a:spcPts val="8399"/>
              </a:lnSpc>
            </a:pPr>
            <a:r>
              <a:rPr lang="en-US" sz="5999">
                <a:solidFill>
                  <a:srgbClr val="81CFC2"/>
                </a:solidFill>
                <a:latin typeface="Roboto Condensed"/>
              </a:rPr>
              <a:t>PROPOSED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71964" y="1366520"/>
            <a:ext cx="9544071" cy="1236345"/>
          </a:xfrm>
          <a:prstGeom prst="rect">
            <a:avLst/>
          </a:prstGeom>
        </p:spPr>
        <p:txBody>
          <a:bodyPr lIns="0" tIns="0" rIns="0" bIns="0" rtlCol="0" anchor="t">
            <a:spAutoFit/>
          </a:bodyPr>
          <a:lstStyle/>
          <a:p>
            <a:pPr algn="ctr">
              <a:lnSpc>
                <a:spcPts val="10080"/>
              </a:lnSpc>
            </a:pPr>
            <a:r>
              <a:rPr lang="en-US" sz="7200">
                <a:solidFill>
                  <a:srgbClr val="EF7B54"/>
                </a:solidFill>
                <a:latin typeface="Roboto Condensed Bold"/>
              </a:rPr>
              <a:t>ADVANTAGES</a:t>
            </a:r>
          </a:p>
        </p:txBody>
      </p:sp>
      <p:sp>
        <p:nvSpPr>
          <p:cNvPr id="3" name="TextBox 3"/>
          <p:cNvSpPr txBox="1"/>
          <p:nvPr/>
        </p:nvSpPr>
        <p:spPr>
          <a:xfrm>
            <a:off x="2024054" y="2823101"/>
            <a:ext cx="14239891" cy="421640"/>
          </a:xfrm>
          <a:prstGeom prst="rect">
            <a:avLst/>
          </a:prstGeom>
        </p:spPr>
        <p:txBody>
          <a:bodyPr lIns="0" tIns="0" rIns="0" bIns="0" rtlCol="0" anchor="t">
            <a:spAutoFit/>
          </a:bodyPr>
          <a:lstStyle/>
          <a:p>
            <a:pPr algn="ctr">
              <a:lnSpc>
                <a:spcPts val="3519"/>
              </a:lnSpc>
            </a:pPr>
            <a:r>
              <a:rPr lang="en-US" sz="2199">
                <a:solidFill>
                  <a:srgbClr val="7A547E"/>
                </a:solidFill>
                <a:latin typeface="Roboto Condensed"/>
              </a:rPr>
              <a:t>The Advantages of this proposed system are</a:t>
            </a:r>
          </a:p>
        </p:txBody>
      </p:sp>
      <p:grpSp>
        <p:nvGrpSpPr>
          <p:cNvPr id="4" name="Group 4"/>
          <p:cNvGrpSpPr/>
          <p:nvPr/>
        </p:nvGrpSpPr>
        <p:grpSpPr>
          <a:xfrm>
            <a:off x="9691845" y="4636661"/>
            <a:ext cx="7567455" cy="3115779"/>
            <a:chOff x="0" y="0"/>
            <a:chExt cx="1079024" cy="444271"/>
          </a:xfrm>
        </p:grpSpPr>
        <p:sp>
          <p:nvSpPr>
            <p:cNvPr id="5" name="Freeform 5"/>
            <p:cNvSpPr/>
            <p:nvPr/>
          </p:nvSpPr>
          <p:spPr>
            <a:xfrm>
              <a:off x="0" y="0"/>
              <a:ext cx="1079024" cy="444271"/>
            </a:xfrm>
            <a:custGeom>
              <a:avLst/>
              <a:gdLst/>
              <a:ahLst/>
              <a:cxnLst/>
              <a:rect l="l" t="t" r="r" b="b"/>
              <a:pathLst>
                <a:path w="1079024" h="444271">
                  <a:moveTo>
                    <a:pt x="0" y="0"/>
                  </a:moveTo>
                  <a:lnTo>
                    <a:pt x="1079024" y="0"/>
                  </a:lnTo>
                  <a:lnTo>
                    <a:pt x="1079024" y="444271"/>
                  </a:lnTo>
                  <a:lnTo>
                    <a:pt x="0" y="444271"/>
                  </a:lnTo>
                  <a:close/>
                </a:path>
              </a:pathLst>
            </a:custGeom>
            <a:solidFill>
              <a:srgbClr val="000000"/>
            </a:solidFill>
            <a:ln>
              <a:noFill/>
            </a:ln>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1028700" y="4636661"/>
            <a:ext cx="7567455" cy="3115779"/>
            <a:chOff x="0" y="0"/>
            <a:chExt cx="1079024" cy="444271"/>
          </a:xfrm>
        </p:grpSpPr>
        <p:sp>
          <p:nvSpPr>
            <p:cNvPr id="8" name="Freeform 8"/>
            <p:cNvSpPr/>
            <p:nvPr/>
          </p:nvSpPr>
          <p:spPr>
            <a:xfrm>
              <a:off x="0" y="0"/>
              <a:ext cx="1079024" cy="444271"/>
            </a:xfrm>
            <a:custGeom>
              <a:avLst/>
              <a:gdLst/>
              <a:ahLst/>
              <a:cxnLst/>
              <a:rect l="l" t="t" r="r" b="b"/>
              <a:pathLst>
                <a:path w="1079024" h="444271">
                  <a:moveTo>
                    <a:pt x="0" y="0"/>
                  </a:moveTo>
                  <a:lnTo>
                    <a:pt x="1079024" y="0"/>
                  </a:lnTo>
                  <a:lnTo>
                    <a:pt x="1079024" y="444271"/>
                  </a:lnTo>
                  <a:lnTo>
                    <a:pt x="0" y="444271"/>
                  </a:lnTo>
                  <a:close/>
                </a:path>
              </a:pathLst>
            </a:custGeom>
            <a:solidFill>
              <a:srgbClr val="EF7B54"/>
            </a:solidFill>
            <a:ln>
              <a:noFill/>
            </a:ln>
          </p:spPr>
        </p:sp>
        <p:sp>
          <p:nvSpPr>
            <p:cNvPr id="9" name="TextBox 9"/>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sp>
        <p:nvSpPr>
          <p:cNvPr id="10" name="TextBox 10"/>
          <p:cNvSpPr txBox="1"/>
          <p:nvPr/>
        </p:nvSpPr>
        <p:spPr>
          <a:xfrm>
            <a:off x="1535205" y="5316028"/>
            <a:ext cx="6554445" cy="1680845"/>
          </a:xfrm>
          <a:prstGeom prst="rect">
            <a:avLst/>
          </a:prstGeom>
        </p:spPr>
        <p:txBody>
          <a:bodyPr lIns="0" tIns="0" rIns="0" bIns="0" rtlCol="0" anchor="t">
            <a:spAutoFit/>
          </a:bodyPr>
          <a:lstStyle/>
          <a:p>
            <a:pPr algn="just">
              <a:lnSpc>
                <a:spcPts val="4480"/>
              </a:lnSpc>
            </a:pPr>
            <a:r>
              <a:rPr lang="en-US" sz="3200">
                <a:solidFill>
                  <a:srgbClr val="FFFFFF"/>
                </a:solidFill>
                <a:latin typeface="Roboto Condensed Bold"/>
              </a:rPr>
              <a:t>1. THE RESULTS SHOW OUR METHOD BETTER PERFORM IN MOST OF THE ASPECTS.</a:t>
            </a:r>
          </a:p>
        </p:txBody>
      </p:sp>
      <p:sp>
        <p:nvSpPr>
          <p:cNvPr id="11" name="TextBox 11"/>
          <p:cNvSpPr txBox="1"/>
          <p:nvPr/>
        </p:nvSpPr>
        <p:spPr>
          <a:xfrm>
            <a:off x="10390661" y="5035040"/>
            <a:ext cx="6137211" cy="2242820"/>
          </a:xfrm>
          <a:prstGeom prst="rect">
            <a:avLst/>
          </a:prstGeom>
        </p:spPr>
        <p:txBody>
          <a:bodyPr lIns="0" tIns="0" rIns="0" bIns="0" rtlCol="0" anchor="t">
            <a:spAutoFit/>
          </a:bodyPr>
          <a:lstStyle/>
          <a:p>
            <a:pPr algn="just">
              <a:lnSpc>
                <a:spcPts val="4480"/>
              </a:lnSpc>
            </a:pPr>
            <a:r>
              <a:rPr lang="en-US" sz="3200">
                <a:solidFill>
                  <a:srgbClr val="FFFFFF"/>
                </a:solidFill>
                <a:latin typeface="Roboto Condensed Bold"/>
              </a:rPr>
              <a:t>2. IT IS FEASIBLE TO SUPPORT INDUSTRIAL WATER QUALITY RISK EARLY WARNINGS AND FURTHER DECISION SUPPORT.</a:t>
            </a:r>
          </a:p>
        </p:txBody>
      </p:sp>
      <p:grpSp>
        <p:nvGrpSpPr>
          <p:cNvPr id="12" name="Group 12"/>
          <p:cNvGrpSpPr/>
          <p:nvPr/>
        </p:nvGrpSpPr>
        <p:grpSpPr>
          <a:xfrm>
            <a:off x="2109182" y="9720770"/>
            <a:ext cx="14069636" cy="190500"/>
            <a:chOff x="0" y="0"/>
            <a:chExt cx="18759515" cy="254000"/>
          </a:xfrm>
        </p:grpSpPr>
        <p:sp>
          <p:nvSpPr>
            <p:cNvPr id="13" name="AutoShape 1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14" name="AutoShape 1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15" name="AutoShape 15"/>
            <p:cNvSpPr/>
            <p:nvPr/>
          </p:nvSpPr>
          <p:spPr>
            <a:xfrm>
              <a:off x="12563833" y="0"/>
              <a:ext cx="6195681" cy="0"/>
            </a:xfrm>
            <a:prstGeom prst="line">
              <a:avLst/>
            </a:prstGeom>
            <a:ln w="254000" cap="flat">
              <a:solidFill>
                <a:srgbClr val="81CFC2"/>
              </a:solidFill>
              <a:prstDash val="solid"/>
              <a:headEnd type="none" w="sm" len="sm"/>
              <a:tailEnd type="none" w="sm" len="sm"/>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6788" y="3002127"/>
            <a:ext cx="3436072" cy="3606655"/>
            <a:chOff x="0" y="0"/>
            <a:chExt cx="456866" cy="479547"/>
          </a:xfrm>
        </p:grpSpPr>
        <p:sp>
          <p:nvSpPr>
            <p:cNvPr id="3" name="Freeform 3"/>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7425964" y="3002127"/>
            <a:ext cx="3436072" cy="3606655"/>
            <a:chOff x="0" y="0"/>
            <a:chExt cx="456866" cy="479547"/>
          </a:xfrm>
        </p:grpSpPr>
        <p:sp>
          <p:nvSpPr>
            <p:cNvPr id="6" name="Freeform 6"/>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7" name="TextBox 7"/>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11295140" y="3002127"/>
            <a:ext cx="3436072" cy="3606655"/>
            <a:chOff x="0" y="0"/>
            <a:chExt cx="456866" cy="479547"/>
          </a:xfrm>
        </p:grpSpPr>
        <p:sp>
          <p:nvSpPr>
            <p:cNvPr id="9" name="Freeform 9"/>
            <p:cNvSpPr/>
            <p:nvPr/>
          </p:nvSpPr>
          <p:spPr>
            <a:xfrm>
              <a:off x="0" y="0"/>
              <a:ext cx="456866" cy="479547"/>
            </a:xfrm>
            <a:custGeom>
              <a:avLst/>
              <a:gdLst/>
              <a:ahLst/>
              <a:cxnLst/>
              <a:rect l="l" t="t" r="r" b="b"/>
              <a:pathLst>
                <a:path w="456866" h="479547">
                  <a:moveTo>
                    <a:pt x="56328" y="0"/>
                  </a:moveTo>
                  <a:lnTo>
                    <a:pt x="400538" y="0"/>
                  </a:lnTo>
                  <a:cubicBezTo>
                    <a:pt x="415477" y="0"/>
                    <a:pt x="429804" y="5935"/>
                    <a:pt x="440368" y="16498"/>
                  </a:cubicBezTo>
                  <a:cubicBezTo>
                    <a:pt x="450931" y="27062"/>
                    <a:pt x="456866" y="41389"/>
                    <a:pt x="456866" y="56328"/>
                  </a:cubicBezTo>
                  <a:lnTo>
                    <a:pt x="456866" y="423219"/>
                  </a:lnTo>
                  <a:cubicBezTo>
                    <a:pt x="456866" y="454328"/>
                    <a:pt x="431647" y="479547"/>
                    <a:pt x="400538" y="479547"/>
                  </a:cubicBezTo>
                  <a:lnTo>
                    <a:pt x="56328" y="479547"/>
                  </a:lnTo>
                  <a:cubicBezTo>
                    <a:pt x="25219" y="479547"/>
                    <a:pt x="0" y="454328"/>
                    <a:pt x="0" y="423219"/>
                  </a:cubicBezTo>
                  <a:lnTo>
                    <a:pt x="0" y="56328"/>
                  </a:lnTo>
                  <a:cubicBezTo>
                    <a:pt x="0" y="25219"/>
                    <a:pt x="25219" y="0"/>
                    <a:pt x="56328" y="0"/>
                  </a:cubicBezTo>
                  <a:close/>
                </a:path>
              </a:pathLst>
            </a:custGeom>
            <a:solidFill>
              <a:srgbClr val="81CFC2"/>
            </a:solidFill>
            <a:ln w="47625">
              <a:solidFill>
                <a:srgbClr val="81CFC2"/>
              </a:solidFill>
            </a:ln>
          </p:spPr>
        </p:sp>
        <p:sp>
          <p:nvSpPr>
            <p:cNvPr id="10" name="TextBox 10"/>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3835974" y="3277475"/>
            <a:ext cx="2926969" cy="3055958"/>
            <a:chOff x="0" y="0"/>
            <a:chExt cx="389175" cy="406325"/>
          </a:xfrm>
        </p:grpSpPr>
        <p:sp>
          <p:nvSpPr>
            <p:cNvPr id="12" name="Freeform 12"/>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13" name="TextBox 13"/>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7688727" y="3277475"/>
            <a:ext cx="2926969" cy="3055958"/>
            <a:chOff x="0" y="0"/>
            <a:chExt cx="389175" cy="406325"/>
          </a:xfrm>
        </p:grpSpPr>
        <p:sp>
          <p:nvSpPr>
            <p:cNvPr id="15" name="Freeform 15"/>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grpSp>
        <p:nvGrpSpPr>
          <p:cNvPr id="17" name="Group 17"/>
          <p:cNvGrpSpPr/>
          <p:nvPr/>
        </p:nvGrpSpPr>
        <p:grpSpPr>
          <a:xfrm>
            <a:off x="11557361" y="3277475"/>
            <a:ext cx="2926969" cy="3055958"/>
            <a:chOff x="0" y="0"/>
            <a:chExt cx="389175" cy="406325"/>
          </a:xfrm>
        </p:grpSpPr>
        <p:sp>
          <p:nvSpPr>
            <p:cNvPr id="18" name="Freeform 18"/>
            <p:cNvSpPr/>
            <p:nvPr/>
          </p:nvSpPr>
          <p:spPr>
            <a:xfrm>
              <a:off x="0" y="0"/>
              <a:ext cx="389175" cy="406325"/>
            </a:xfrm>
            <a:custGeom>
              <a:avLst/>
              <a:gdLst/>
              <a:ahLst/>
              <a:cxnLst/>
              <a:rect l="l" t="t" r="r" b="b"/>
              <a:pathLst>
                <a:path w="389175" h="406325">
                  <a:moveTo>
                    <a:pt x="66126" y="0"/>
                  </a:moveTo>
                  <a:lnTo>
                    <a:pt x="323049" y="0"/>
                  </a:lnTo>
                  <a:cubicBezTo>
                    <a:pt x="359569" y="0"/>
                    <a:pt x="389175" y="29605"/>
                    <a:pt x="389175" y="66126"/>
                  </a:cubicBezTo>
                  <a:lnTo>
                    <a:pt x="389175" y="340200"/>
                  </a:lnTo>
                  <a:cubicBezTo>
                    <a:pt x="389175" y="376720"/>
                    <a:pt x="359569" y="406325"/>
                    <a:pt x="323049" y="406325"/>
                  </a:cubicBezTo>
                  <a:lnTo>
                    <a:pt x="66126" y="406325"/>
                  </a:lnTo>
                  <a:cubicBezTo>
                    <a:pt x="29605" y="406325"/>
                    <a:pt x="0" y="376720"/>
                    <a:pt x="0" y="340200"/>
                  </a:cubicBezTo>
                  <a:lnTo>
                    <a:pt x="0" y="66126"/>
                  </a:lnTo>
                  <a:cubicBezTo>
                    <a:pt x="0" y="29605"/>
                    <a:pt x="29605" y="0"/>
                    <a:pt x="66126" y="0"/>
                  </a:cubicBezTo>
                  <a:close/>
                </a:path>
              </a:pathLst>
            </a:custGeom>
            <a:solidFill>
              <a:srgbClr val="81CFC2"/>
            </a:solidFill>
            <a:ln w="95250">
              <a:solidFill>
                <a:srgbClr val="FFFFFF"/>
              </a:solidFill>
            </a:ln>
          </p:spPr>
        </p:sp>
        <p:sp>
          <p:nvSpPr>
            <p:cNvPr id="19" name="TextBox 19"/>
            <p:cNvSpPr txBox="1"/>
            <p:nvPr/>
          </p:nvSpPr>
          <p:spPr>
            <a:xfrm>
              <a:off x="0" y="-47625"/>
              <a:ext cx="812800" cy="860425"/>
            </a:xfrm>
            <a:prstGeom prst="rect">
              <a:avLst/>
            </a:prstGeom>
          </p:spPr>
          <p:txBody>
            <a:bodyPr lIns="50800" tIns="50800" rIns="50800" bIns="50800" rtlCol="0" anchor="ctr"/>
            <a:lstStyle/>
            <a:p>
              <a:pPr algn="ctr">
                <a:lnSpc>
                  <a:spcPts val="2940"/>
                </a:lnSpc>
              </a:pPr>
              <a:endParaRPr/>
            </a:p>
          </p:txBody>
        </p:sp>
      </p:gr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33796" y="4274769"/>
            <a:ext cx="2270452" cy="1358085"/>
          </a:xfrm>
          <a:prstGeom prst="rect">
            <a:avLst/>
          </a:prstGeom>
        </p:spPr>
      </p:pic>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350010" y="3973343"/>
            <a:ext cx="1604402" cy="1960936"/>
          </a:xfrm>
          <a:prstGeom prst="rect">
            <a:avLst/>
          </a:prstGeom>
        </p:spPr>
      </p:pic>
      <p:grpSp>
        <p:nvGrpSpPr>
          <p:cNvPr id="22" name="Group 22"/>
          <p:cNvGrpSpPr/>
          <p:nvPr/>
        </p:nvGrpSpPr>
        <p:grpSpPr>
          <a:xfrm>
            <a:off x="2109182" y="9720770"/>
            <a:ext cx="14069636" cy="190500"/>
            <a:chOff x="0" y="0"/>
            <a:chExt cx="18759515" cy="254000"/>
          </a:xfrm>
        </p:grpSpPr>
        <p:sp>
          <p:nvSpPr>
            <p:cNvPr id="23" name="AutoShape 23"/>
            <p:cNvSpPr/>
            <p:nvPr/>
          </p:nvSpPr>
          <p:spPr>
            <a:xfrm>
              <a:off x="0" y="0"/>
              <a:ext cx="6148625" cy="0"/>
            </a:xfrm>
            <a:prstGeom prst="line">
              <a:avLst/>
            </a:prstGeom>
            <a:ln w="254000" cap="flat">
              <a:solidFill>
                <a:srgbClr val="000000"/>
              </a:solidFill>
              <a:prstDash val="solid"/>
              <a:headEnd type="none" w="sm" len="sm"/>
              <a:tailEnd type="none" w="sm" len="sm"/>
            </a:ln>
          </p:spPr>
        </p:sp>
        <p:sp>
          <p:nvSpPr>
            <p:cNvPr id="24" name="AutoShape 24"/>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25" name="AutoShape 25"/>
            <p:cNvSpPr/>
            <p:nvPr/>
          </p:nvSpPr>
          <p:spPr>
            <a:xfrm>
              <a:off x="12563833" y="0"/>
              <a:ext cx="6195681" cy="0"/>
            </a:xfrm>
            <a:prstGeom prst="line">
              <a:avLst/>
            </a:prstGeom>
            <a:ln w="254000" cap="flat">
              <a:solidFill>
                <a:srgbClr val="81CFC2"/>
              </a:solidFill>
              <a:prstDash val="solid"/>
              <a:headEnd type="none" w="sm" len="sm"/>
              <a:tailEnd type="none" w="sm" len="sm"/>
            </a:ln>
          </p:spPr>
        </p:sp>
      </p:grpSp>
      <p:pic>
        <p:nvPicPr>
          <p:cNvPr id="26" name="Picture 2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147911" y="4089941"/>
            <a:ext cx="1928641" cy="1542913"/>
          </a:xfrm>
          <a:prstGeom prst="rect">
            <a:avLst/>
          </a:prstGeom>
        </p:spPr>
      </p:pic>
      <p:sp>
        <p:nvSpPr>
          <p:cNvPr id="27" name="TextBox 27"/>
          <p:cNvSpPr txBox="1"/>
          <p:nvPr/>
        </p:nvSpPr>
        <p:spPr>
          <a:xfrm>
            <a:off x="4371964" y="1366520"/>
            <a:ext cx="9544071" cy="1236345"/>
          </a:xfrm>
          <a:prstGeom prst="rect">
            <a:avLst/>
          </a:prstGeom>
        </p:spPr>
        <p:txBody>
          <a:bodyPr lIns="0" tIns="0" rIns="0" bIns="0" rtlCol="0" anchor="t">
            <a:spAutoFit/>
          </a:bodyPr>
          <a:lstStyle/>
          <a:p>
            <a:pPr algn="ctr">
              <a:lnSpc>
                <a:spcPts val="10080"/>
              </a:lnSpc>
            </a:pPr>
            <a:r>
              <a:rPr lang="en-US" sz="7200">
                <a:solidFill>
                  <a:srgbClr val="EF7B54"/>
                </a:solidFill>
                <a:latin typeface="Roboto Condensed Bold"/>
              </a:rPr>
              <a:t>REQUIREMENTS</a:t>
            </a:r>
          </a:p>
        </p:txBody>
      </p:sp>
      <p:sp>
        <p:nvSpPr>
          <p:cNvPr id="28" name="TextBox 28"/>
          <p:cNvSpPr txBox="1"/>
          <p:nvPr/>
        </p:nvSpPr>
        <p:spPr>
          <a:xfrm>
            <a:off x="7831677" y="952500"/>
            <a:ext cx="2624646" cy="556895"/>
          </a:xfrm>
          <a:prstGeom prst="rect">
            <a:avLst/>
          </a:prstGeom>
        </p:spPr>
        <p:txBody>
          <a:bodyPr lIns="0" tIns="0" rIns="0" bIns="0" rtlCol="0" anchor="t">
            <a:spAutoFit/>
          </a:bodyPr>
          <a:lstStyle/>
          <a:p>
            <a:pPr algn="ctr">
              <a:lnSpc>
                <a:spcPts val="4480"/>
              </a:lnSpc>
            </a:pPr>
            <a:r>
              <a:rPr lang="en-US" sz="3200">
                <a:solidFill>
                  <a:srgbClr val="81CFC2"/>
                </a:solidFill>
                <a:latin typeface="Roboto Condensed"/>
              </a:rPr>
              <a:t>HARDWARE</a:t>
            </a:r>
          </a:p>
        </p:txBody>
      </p:sp>
      <p:sp>
        <p:nvSpPr>
          <p:cNvPr id="29" name="TextBox 29"/>
          <p:cNvSpPr txBox="1"/>
          <p:nvPr/>
        </p:nvSpPr>
        <p:spPr>
          <a:xfrm>
            <a:off x="3556788" y="6886438"/>
            <a:ext cx="3436072" cy="500380"/>
          </a:xfrm>
          <a:prstGeom prst="rect">
            <a:avLst/>
          </a:prstGeom>
        </p:spPr>
        <p:txBody>
          <a:bodyPr lIns="0" tIns="0" rIns="0" bIns="0" rtlCol="0" anchor="t">
            <a:spAutoFit/>
          </a:bodyPr>
          <a:lstStyle/>
          <a:p>
            <a:pPr algn="ctr">
              <a:lnSpc>
                <a:spcPts val="3920"/>
              </a:lnSpc>
            </a:pPr>
            <a:r>
              <a:rPr lang="en-US" sz="2800">
                <a:solidFill>
                  <a:srgbClr val="EF7B54"/>
                </a:solidFill>
                <a:latin typeface="Roboto Condensed Bold"/>
              </a:rPr>
              <a:t>SYSTEM </a:t>
            </a:r>
          </a:p>
        </p:txBody>
      </p:sp>
      <p:sp>
        <p:nvSpPr>
          <p:cNvPr id="30" name="TextBox 30"/>
          <p:cNvSpPr txBox="1"/>
          <p:nvPr/>
        </p:nvSpPr>
        <p:spPr>
          <a:xfrm>
            <a:off x="3550986" y="7471081"/>
            <a:ext cx="3441874" cy="1490980"/>
          </a:xfrm>
          <a:prstGeom prst="rect">
            <a:avLst/>
          </a:prstGeom>
        </p:spPr>
        <p:txBody>
          <a:bodyPr lIns="0" tIns="0" rIns="0" bIns="0" rtlCol="0" anchor="t">
            <a:spAutoFit/>
          </a:bodyPr>
          <a:lstStyle/>
          <a:p>
            <a:pPr algn="ctr">
              <a:lnSpc>
                <a:spcPts val="3919"/>
              </a:lnSpc>
            </a:pPr>
            <a:r>
              <a:rPr lang="en-US" sz="2799">
                <a:solidFill>
                  <a:srgbClr val="000000"/>
                </a:solidFill>
                <a:latin typeface="Roboto Condensed"/>
              </a:rPr>
              <a:t>A Minimum requirement of a single-core CPU</a:t>
            </a:r>
          </a:p>
          <a:p>
            <a:pPr algn="ctr">
              <a:lnSpc>
                <a:spcPts val="3919"/>
              </a:lnSpc>
            </a:pPr>
            <a:endParaRPr lang="en-US" sz="2799">
              <a:solidFill>
                <a:srgbClr val="000000"/>
              </a:solidFill>
              <a:latin typeface="Roboto Condensed"/>
            </a:endParaRPr>
          </a:p>
        </p:txBody>
      </p:sp>
      <p:sp>
        <p:nvSpPr>
          <p:cNvPr id="31" name="TextBox 31"/>
          <p:cNvSpPr txBox="1"/>
          <p:nvPr/>
        </p:nvSpPr>
        <p:spPr>
          <a:xfrm>
            <a:off x="7431766" y="6886438"/>
            <a:ext cx="3436072" cy="500380"/>
          </a:xfrm>
          <a:prstGeom prst="rect">
            <a:avLst/>
          </a:prstGeom>
        </p:spPr>
        <p:txBody>
          <a:bodyPr lIns="0" tIns="0" rIns="0" bIns="0" rtlCol="0" anchor="t">
            <a:spAutoFit/>
          </a:bodyPr>
          <a:lstStyle/>
          <a:p>
            <a:pPr algn="ctr">
              <a:lnSpc>
                <a:spcPts val="3920"/>
              </a:lnSpc>
            </a:pPr>
            <a:r>
              <a:rPr lang="en-US" sz="2800">
                <a:solidFill>
                  <a:srgbClr val="EF7B54"/>
                </a:solidFill>
                <a:latin typeface="Roboto Condensed Bold"/>
              </a:rPr>
              <a:t>STORAGE SPACE</a:t>
            </a:r>
          </a:p>
        </p:txBody>
      </p:sp>
      <p:sp>
        <p:nvSpPr>
          <p:cNvPr id="32" name="TextBox 32"/>
          <p:cNvSpPr txBox="1"/>
          <p:nvPr/>
        </p:nvSpPr>
        <p:spPr>
          <a:xfrm>
            <a:off x="7425964" y="7471081"/>
            <a:ext cx="3441874" cy="995680"/>
          </a:xfrm>
          <a:prstGeom prst="rect">
            <a:avLst/>
          </a:prstGeom>
        </p:spPr>
        <p:txBody>
          <a:bodyPr lIns="0" tIns="0" rIns="0" bIns="0" rtlCol="0" anchor="t">
            <a:spAutoFit/>
          </a:bodyPr>
          <a:lstStyle/>
          <a:p>
            <a:pPr algn="ctr">
              <a:lnSpc>
                <a:spcPts val="3920"/>
              </a:lnSpc>
            </a:pPr>
            <a:r>
              <a:rPr lang="en-US" sz="2800">
                <a:solidFill>
                  <a:srgbClr val="000000"/>
                </a:solidFill>
                <a:latin typeface="Roboto Condensed"/>
              </a:rPr>
              <a:t>At least 4GB of free space</a:t>
            </a:r>
          </a:p>
        </p:txBody>
      </p:sp>
      <p:sp>
        <p:nvSpPr>
          <p:cNvPr id="33" name="TextBox 33"/>
          <p:cNvSpPr txBox="1"/>
          <p:nvPr/>
        </p:nvSpPr>
        <p:spPr>
          <a:xfrm>
            <a:off x="11300942" y="6886438"/>
            <a:ext cx="3436072" cy="500380"/>
          </a:xfrm>
          <a:prstGeom prst="rect">
            <a:avLst/>
          </a:prstGeom>
        </p:spPr>
        <p:txBody>
          <a:bodyPr lIns="0" tIns="0" rIns="0" bIns="0" rtlCol="0" anchor="t">
            <a:spAutoFit/>
          </a:bodyPr>
          <a:lstStyle/>
          <a:p>
            <a:pPr algn="ctr">
              <a:lnSpc>
                <a:spcPts val="3920"/>
              </a:lnSpc>
            </a:pPr>
            <a:r>
              <a:rPr lang="en-US" sz="2800">
                <a:solidFill>
                  <a:srgbClr val="EF7B54"/>
                </a:solidFill>
                <a:latin typeface="Roboto Condensed Bold"/>
              </a:rPr>
              <a:t>MEMORY</a:t>
            </a:r>
          </a:p>
        </p:txBody>
      </p:sp>
      <p:sp>
        <p:nvSpPr>
          <p:cNvPr id="34" name="TextBox 34"/>
          <p:cNvSpPr txBox="1"/>
          <p:nvPr/>
        </p:nvSpPr>
        <p:spPr>
          <a:xfrm>
            <a:off x="11295140" y="7471081"/>
            <a:ext cx="3441874" cy="995680"/>
          </a:xfrm>
          <a:prstGeom prst="rect">
            <a:avLst/>
          </a:prstGeom>
        </p:spPr>
        <p:txBody>
          <a:bodyPr lIns="0" tIns="0" rIns="0" bIns="0" rtlCol="0" anchor="t">
            <a:spAutoFit/>
          </a:bodyPr>
          <a:lstStyle/>
          <a:p>
            <a:pPr algn="ctr">
              <a:lnSpc>
                <a:spcPts val="3919"/>
              </a:lnSpc>
            </a:pPr>
            <a:r>
              <a:rPr lang="en-US" sz="2799">
                <a:solidFill>
                  <a:srgbClr val="000000"/>
                </a:solidFill>
                <a:latin typeface="Roboto Condensed"/>
              </a:rPr>
              <a:t>A minimum of 512MB of RAM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9135770" y="8230"/>
            <a:ext cx="10287000" cy="1027054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7A547E">
                <a:alpha val="9804"/>
              </a:srgbClr>
            </a:solidFill>
          </p:spPr>
        </p:sp>
      </p:grpSp>
      <p:grpSp>
        <p:nvGrpSpPr>
          <p:cNvPr id="4" name="Group 4"/>
          <p:cNvGrpSpPr/>
          <p:nvPr/>
        </p:nvGrpSpPr>
        <p:grpSpPr>
          <a:xfrm rot="-5400000">
            <a:off x="11028497" y="1900956"/>
            <a:ext cx="10287000" cy="6485088"/>
            <a:chOff x="0" y="0"/>
            <a:chExt cx="3130550" cy="1973548"/>
          </a:xfrm>
        </p:grpSpPr>
        <p:sp>
          <p:nvSpPr>
            <p:cNvPr id="5" name="Freeform 5"/>
            <p:cNvSpPr/>
            <p:nvPr/>
          </p:nvSpPr>
          <p:spPr>
            <a:xfrm>
              <a:off x="0" y="0"/>
              <a:ext cx="3130550" cy="1973548"/>
            </a:xfrm>
            <a:custGeom>
              <a:avLst/>
              <a:gdLst/>
              <a:ahLst/>
              <a:cxnLst/>
              <a:rect l="l" t="t" r="r" b="b"/>
              <a:pathLst>
                <a:path w="3130550" h="1973548">
                  <a:moveTo>
                    <a:pt x="0" y="1123950"/>
                  </a:moveTo>
                  <a:lnTo>
                    <a:pt x="0" y="1973548"/>
                  </a:lnTo>
                  <a:lnTo>
                    <a:pt x="3130550" y="1973548"/>
                  </a:lnTo>
                  <a:lnTo>
                    <a:pt x="3130550" y="0"/>
                  </a:lnTo>
                  <a:close/>
                </a:path>
              </a:pathLst>
            </a:custGeom>
            <a:solidFill>
              <a:srgbClr val="000000"/>
            </a:solidFill>
          </p:spPr>
        </p:sp>
      </p:grpSp>
      <p:sp>
        <p:nvSpPr>
          <p:cNvPr id="6" name="TextBox 6"/>
          <p:cNvSpPr txBox="1"/>
          <p:nvPr/>
        </p:nvSpPr>
        <p:spPr>
          <a:xfrm>
            <a:off x="1706159" y="4094253"/>
            <a:ext cx="12573112" cy="3876675"/>
          </a:xfrm>
          <a:prstGeom prst="rect">
            <a:avLst/>
          </a:prstGeom>
        </p:spPr>
        <p:txBody>
          <a:bodyPr lIns="0" tIns="0" rIns="0" bIns="0" rtlCol="0" anchor="t">
            <a:spAutoFit/>
          </a:bodyPr>
          <a:lstStyle/>
          <a:p>
            <a:pPr>
              <a:lnSpc>
                <a:spcPts val="9999"/>
              </a:lnSpc>
            </a:pPr>
            <a:r>
              <a:rPr lang="en-US" sz="3999">
                <a:solidFill>
                  <a:srgbClr val="EF7B54"/>
                </a:solidFill>
                <a:latin typeface="Canva Sans Bold"/>
              </a:rPr>
              <a:t>Operating System:</a:t>
            </a:r>
            <a:r>
              <a:rPr lang="en-US" sz="3999">
                <a:solidFill>
                  <a:srgbClr val="000000"/>
                </a:solidFill>
                <a:latin typeface="Canva Sans"/>
              </a:rPr>
              <a:t> Windows 7+</a:t>
            </a:r>
          </a:p>
          <a:p>
            <a:pPr>
              <a:lnSpc>
                <a:spcPts val="5599"/>
              </a:lnSpc>
            </a:pPr>
            <a:r>
              <a:rPr lang="en-US" sz="3999">
                <a:solidFill>
                  <a:srgbClr val="EF7B54"/>
                </a:solidFill>
                <a:latin typeface="Canva Sans Bold"/>
              </a:rPr>
              <a:t>Programming Language:</a:t>
            </a:r>
            <a:r>
              <a:rPr lang="en-US" sz="3999">
                <a:solidFill>
                  <a:srgbClr val="000000"/>
                </a:solidFill>
                <a:latin typeface="Canva Sans"/>
              </a:rPr>
              <a:t>  Python 3.7</a:t>
            </a:r>
          </a:p>
          <a:p>
            <a:pPr>
              <a:lnSpc>
                <a:spcPts val="8399"/>
              </a:lnSpc>
            </a:pPr>
            <a:r>
              <a:rPr lang="en-US" sz="3999">
                <a:solidFill>
                  <a:srgbClr val="EF7B54"/>
                </a:solidFill>
                <a:latin typeface="Canva Sans Bold"/>
              </a:rPr>
              <a:t>Libraries Used:</a:t>
            </a:r>
            <a:r>
              <a:rPr lang="en-US" sz="3999">
                <a:solidFill>
                  <a:srgbClr val="000000"/>
                </a:solidFill>
                <a:latin typeface="Canva Sans"/>
              </a:rPr>
              <a:t> Pandas, sk-learn, Numpy, Flask</a:t>
            </a:r>
          </a:p>
          <a:p>
            <a:pPr>
              <a:lnSpc>
                <a:spcPts val="5599"/>
              </a:lnSpc>
            </a:pPr>
            <a:endParaRPr lang="en-US" sz="3999">
              <a:solidFill>
                <a:srgbClr val="000000"/>
              </a:solidFill>
              <a:latin typeface="Canva Sans"/>
            </a:endParaRPr>
          </a:p>
        </p:txBody>
      </p:sp>
      <p:grpSp>
        <p:nvGrpSpPr>
          <p:cNvPr id="7" name="Group 7"/>
          <p:cNvGrpSpPr/>
          <p:nvPr/>
        </p:nvGrpSpPr>
        <p:grpSpPr>
          <a:xfrm>
            <a:off x="2109182" y="9720770"/>
            <a:ext cx="14069636" cy="190500"/>
            <a:chOff x="0" y="0"/>
            <a:chExt cx="18759515" cy="254000"/>
          </a:xfrm>
        </p:grpSpPr>
        <p:sp>
          <p:nvSpPr>
            <p:cNvPr id="8" name="AutoShape 8"/>
            <p:cNvSpPr/>
            <p:nvPr/>
          </p:nvSpPr>
          <p:spPr>
            <a:xfrm>
              <a:off x="0" y="0"/>
              <a:ext cx="6148625" cy="0"/>
            </a:xfrm>
            <a:prstGeom prst="line">
              <a:avLst/>
            </a:prstGeom>
            <a:ln w="254000" cap="flat">
              <a:solidFill>
                <a:srgbClr val="000000"/>
              </a:solidFill>
              <a:prstDash val="solid"/>
              <a:headEnd type="none" w="sm" len="sm"/>
              <a:tailEnd type="none" w="sm" len="sm"/>
            </a:ln>
          </p:spPr>
        </p:sp>
        <p:sp>
          <p:nvSpPr>
            <p:cNvPr id="9" name="AutoShape 9"/>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10" name="AutoShape 10"/>
            <p:cNvSpPr/>
            <p:nvPr/>
          </p:nvSpPr>
          <p:spPr>
            <a:xfrm>
              <a:off x="12563833" y="0"/>
              <a:ext cx="6195681" cy="0"/>
            </a:xfrm>
            <a:prstGeom prst="line">
              <a:avLst/>
            </a:prstGeom>
            <a:ln w="254000" cap="flat">
              <a:solidFill>
                <a:srgbClr val="81CFC2"/>
              </a:solidFill>
              <a:prstDash val="solid"/>
              <a:headEnd type="none" w="sm" len="sm"/>
              <a:tailEnd type="none" w="sm" len="sm"/>
            </a:ln>
          </p:spPr>
        </p:sp>
      </p:grpSp>
      <p:sp>
        <p:nvSpPr>
          <p:cNvPr id="11" name="TextBox 11"/>
          <p:cNvSpPr txBox="1"/>
          <p:nvPr/>
        </p:nvSpPr>
        <p:spPr>
          <a:xfrm>
            <a:off x="1706159" y="1595121"/>
            <a:ext cx="9544071" cy="1236345"/>
          </a:xfrm>
          <a:prstGeom prst="rect">
            <a:avLst/>
          </a:prstGeom>
        </p:spPr>
        <p:txBody>
          <a:bodyPr lIns="0" tIns="0" rIns="0" bIns="0" rtlCol="0" anchor="t">
            <a:spAutoFit/>
          </a:bodyPr>
          <a:lstStyle/>
          <a:p>
            <a:pPr>
              <a:lnSpc>
                <a:spcPts val="10080"/>
              </a:lnSpc>
            </a:pPr>
            <a:r>
              <a:rPr lang="en-US" sz="7200">
                <a:solidFill>
                  <a:srgbClr val="EF7B54"/>
                </a:solidFill>
                <a:latin typeface="Roboto Condensed Bold"/>
              </a:rPr>
              <a:t>REQUIREMENTS</a:t>
            </a:r>
          </a:p>
        </p:txBody>
      </p:sp>
      <p:sp>
        <p:nvSpPr>
          <p:cNvPr id="12" name="TextBox 12"/>
          <p:cNvSpPr txBox="1"/>
          <p:nvPr/>
        </p:nvSpPr>
        <p:spPr>
          <a:xfrm>
            <a:off x="1706159" y="933450"/>
            <a:ext cx="3491794" cy="804546"/>
          </a:xfrm>
          <a:prstGeom prst="rect">
            <a:avLst/>
          </a:prstGeom>
        </p:spPr>
        <p:txBody>
          <a:bodyPr lIns="0" tIns="0" rIns="0" bIns="0" rtlCol="0" anchor="t">
            <a:spAutoFit/>
          </a:bodyPr>
          <a:lstStyle/>
          <a:p>
            <a:pPr>
              <a:lnSpc>
                <a:spcPts val="6579"/>
              </a:lnSpc>
            </a:pPr>
            <a:r>
              <a:rPr lang="en-US" sz="4699">
                <a:solidFill>
                  <a:srgbClr val="81CFC2"/>
                </a:solidFill>
                <a:latin typeface="Roboto Condensed"/>
              </a:rPr>
              <a:t>SOFTWARE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427439" y="315640"/>
            <a:ext cx="11900089" cy="9058275"/>
          </a:xfrm>
          <a:prstGeom prst="rect">
            <a:avLst/>
          </a:prstGeom>
        </p:spPr>
        <p:txBody>
          <a:bodyPr lIns="0" tIns="0" rIns="0" bIns="0" rtlCol="0" anchor="t">
            <a:spAutoFit/>
          </a:bodyPr>
          <a:lstStyle/>
          <a:p>
            <a:pPr marL="647700" lvl="1" indent="-323850" algn="just">
              <a:lnSpc>
                <a:spcPts val="3750"/>
              </a:lnSpc>
              <a:buFont typeface="Arial"/>
              <a:buChar char="•"/>
            </a:pPr>
            <a:r>
              <a:rPr lang="en-US" sz="3000" dirty="0">
                <a:solidFill>
                  <a:srgbClr val="000000"/>
                </a:solidFill>
                <a:latin typeface="Roboto Condensed"/>
              </a:rPr>
              <a:t>The novelty of this project (</a:t>
            </a:r>
            <a:r>
              <a:rPr lang="en-US" sz="3000" dirty="0">
                <a:solidFill>
                  <a:srgbClr val="000000"/>
                </a:solidFill>
                <a:latin typeface="Roboto Condensed Bold"/>
              </a:rPr>
              <a:t>Quality Risk Analysis for Sustainable Smart Water Supply Using Data Perception</a:t>
            </a:r>
            <a:r>
              <a:rPr lang="en-US" sz="3000" dirty="0">
                <a:solidFill>
                  <a:srgbClr val="000000"/>
                </a:solidFill>
                <a:latin typeface="Roboto Condensed"/>
              </a:rPr>
              <a:t>) is that, In this paper, we first analyze the problem, technical challenges, and research questions. </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Then, we provide a possible solution by building a </a:t>
            </a:r>
            <a:r>
              <a:rPr lang="en-US" sz="3000" dirty="0">
                <a:solidFill>
                  <a:srgbClr val="000000"/>
                </a:solidFill>
                <a:latin typeface="Roboto Condensed Bold"/>
              </a:rPr>
              <a:t>risk analysis framework </a:t>
            </a:r>
            <a:r>
              <a:rPr lang="en-US" sz="3000" dirty="0">
                <a:solidFill>
                  <a:srgbClr val="000000"/>
                </a:solidFill>
                <a:latin typeface="Roboto Condensed"/>
              </a:rPr>
              <a:t>for the urban water supply system. </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In order to provide explainable results, we propose an Adaptive Frequency Analysis (</a:t>
            </a:r>
            <a:r>
              <a:rPr lang="en-US" sz="3000" dirty="0" err="1">
                <a:solidFill>
                  <a:srgbClr val="000000"/>
                </a:solidFill>
                <a:latin typeface="Roboto Condensed"/>
              </a:rPr>
              <a:t>Adp</a:t>
            </a:r>
            <a:r>
              <a:rPr lang="en-US" sz="3000" dirty="0">
                <a:solidFill>
                  <a:srgbClr val="000000"/>
                </a:solidFill>
                <a:latin typeface="Roboto Condensed"/>
              </a:rPr>
              <a:t>-FA) method to resolve the data using indicators’ frequency domain information for their inner relationships and individual prediction.</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a:rPr>
              <a:t>We also investigate the </a:t>
            </a:r>
            <a:r>
              <a:rPr lang="en-US" sz="3000" dirty="0">
                <a:solidFill>
                  <a:srgbClr val="000000"/>
                </a:solidFill>
                <a:latin typeface="Roboto Condensed Bold"/>
              </a:rPr>
              <a:t>scalability properties </a:t>
            </a:r>
            <a:r>
              <a:rPr lang="en-US" sz="3000" dirty="0">
                <a:solidFill>
                  <a:srgbClr val="000000"/>
                </a:solidFill>
                <a:latin typeface="Roboto Condensed"/>
              </a:rPr>
              <a:t>of this method from the indicator, geography, and time domains. We employ the proposed method to test spectrogram, prediction accuracy, and time consumption, comparing with classical Artificial Neural Network and Random Forest methods. </a:t>
            </a:r>
          </a:p>
          <a:p>
            <a:pPr algn="just">
              <a:lnSpc>
                <a:spcPts val="3750"/>
              </a:lnSpc>
            </a:pPr>
            <a:endParaRPr lang="en-US" sz="3000" dirty="0">
              <a:solidFill>
                <a:srgbClr val="000000"/>
              </a:solidFill>
              <a:latin typeface="Roboto Condensed"/>
            </a:endParaRPr>
          </a:p>
          <a:p>
            <a:pPr marL="647700" lvl="1" indent="-323850" algn="just">
              <a:lnSpc>
                <a:spcPts val="3750"/>
              </a:lnSpc>
              <a:buFont typeface="Arial"/>
              <a:buChar char="•"/>
            </a:pPr>
            <a:r>
              <a:rPr lang="en-US" sz="3000" dirty="0">
                <a:solidFill>
                  <a:srgbClr val="000000"/>
                </a:solidFill>
                <a:latin typeface="Roboto Condensed Bold"/>
              </a:rPr>
              <a:t>It is feasible to support industrial water quality risk early warnings and further decision support.</a:t>
            </a:r>
          </a:p>
        </p:txBody>
      </p:sp>
      <p:grpSp>
        <p:nvGrpSpPr>
          <p:cNvPr id="3" name="Group 3"/>
          <p:cNvGrpSpPr/>
          <p:nvPr/>
        </p:nvGrpSpPr>
        <p:grpSpPr>
          <a:xfrm>
            <a:off x="2109182" y="9720770"/>
            <a:ext cx="14069636" cy="190500"/>
            <a:chOff x="0" y="0"/>
            <a:chExt cx="18759515" cy="254000"/>
          </a:xfrm>
        </p:grpSpPr>
        <p:sp>
          <p:nvSpPr>
            <p:cNvPr id="4" name="AutoShape 4"/>
            <p:cNvSpPr/>
            <p:nvPr/>
          </p:nvSpPr>
          <p:spPr>
            <a:xfrm>
              <a:off x="0" y="0"/>
              <a:ext cx="6148625" cy="0"/>
            </a:xfrm>
            <a:prstGeom prst="line">
              <a:avLst/>
            </a:prstGeom>
            <a:ln w="254000" cap="flat">
              <a:solidFill>
                <a:srgbClr val="000000"/>
              </a:solidFill>
              <a:prstDash val="solid"/>
              <a:headEnd type="none" w="sm" len="sm"/>
              <a:tailEnd type="none" w="sm" len="sm"/>
            </a:ln>
          </p:spPr>
        </p:sp>
        <p:sp>
          <p:nvSpPr>
            <p:cNvPr id="5" name="AutoShape 5"/>
            <p:cNvSpPr/>
            <p:nvPr/>
          </p:nvSpPr>
          <p:spPr>
            <a:xfrm>
              <a:off x="6148625" y="0"/>
              <a:ext cx="6415208" cy="0"/>
            </a:xfrm>
            <a:prstGeom prst="line">
              <a:avLst/>
            </a:prstGeom>
            <a:ln w="254000" cap="flat">
              <a:solidFill>
                <a:srgbClr val="EF7B54"/>
              </a:solidFill>
              <a:prstDash val="solid"/>
              <a:headEnd type="none" w="sm" len="sm"/>
              <a:tailEnd type="none" w="sm" len="sm"/>
            </a:ln>
          </p:spPr>
        </p:sp>
        <p:sp>
          <p:nvSpPr>
            <p:cNvPr id="6" name="AutoShape 6"/>
            <p:cNvSpPr/>
            <p:nvPr/>
          </p:nvSpPr>
          <p:spPr>
            <a:xfrm>
              <a:off x="12563833" y="0"/>
              <a:ext cx="6195681" cy="0"/>
            </a:xfrm>
            <a:prstGeom prst="line">
              <a:avLst/>
            </a:prstGeom>
            <a:ln w="254000" cap="flat">
              <a:solidFill>
                <a:srgbClr val="81CFC2"/>
              </a:solidFill>
              <a:prstDash val="solid"/>
              <a:headEnd type="none" w="sm" len="sm"/>
              <a:tailEnd type="none" w="sm" len="sm"/>
            </a:ln>
          </p:spPr>
        </p:sp>
      </p:grpSp>
      <p:sp>
        <p:nvSpPr>
          <p:cNvPr id="7" name="TextBox 7"/>
          <p:cNvSpPr txBox="1"/>
          <p:nvPr/>
        </p:nvSpPr>
        <p:spPr>
          <a:xfrm>
            <a:off x="1028700" y="913085"/>
            <a:ext cx="5881818" cy="1368428"/>
          </a:xfrm>
          <a:prstGeom prst="rect">
            <a:avLst/>
          </a:prstGeom>
        </p:spPr>
        <p:txBody>
          <a:bodyPr lIns="0" tIns="0" rIns="0" bIns="0" rtlCol="0" anchor="t">
            <a:spAutoFit/>
          </a:bodyPr>
          <a:lstStyle/>
          <a:p>
            <a:pPr>
              <a:lnSpc>
                <a:spcPts val="11199"/>
              </a:lnSpc>
            </a:pPr>
            <a:r>
              <a:rPr lang="en-US" sz="7999">
                <a:solidFill>
                  <a:srgbClr val="EF7B54"/>
                </a:solidFill>
                <a:latin typeface="Roboto Condensed Bold"/>
              </a:rPr>
              <a:t>NOVELTY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2007</Words>
  <Application>Microsoft Office PowerPoint</Application>
  <PresentationFormat>Custom</PresentationFormat>
  <Paragraphs>190</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Roboto Bold</vt:lpstr>
      <vt:lpstr>Roboto Condensed</vt:lpstr>
      <vt:lpstr>Calibri</vt:lpstr>
      <vt:lpstr>Poppins Medium</vt:lpstr>
      <vt:lpstr>Roboto Condensed Bold</vt:lpstr>
      <vt:lpstr>Canva Sans</vt:lpstr>
      <vt:lpstr>Arial</vt:lpstr>
      <vt:lpstr>Poppins Medium Bold</vt:lpstr>
      <vt:lpstr>Times New Roman</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PPT</dc:title>
  <dc:creator>Nikhil Kota</dc:creator>
  <cp:lastModifiedBy>Nikhil Kota</cp:lastModifiedBy>
  <cp:revision>8</cp:revision>
  <dcterms:created xsi:type="dcterms:W3CDTF">2006-08-16T00:00:00Z</dcterms:created>
  <dcterms:modified xsi:type="dcterms:W3CDTF">2023-04-25T04:57:41Z</dcterms:modified>
  <dc:identifier>DAFQ_YMnPx0</dc:identifier>
</cp:coreProperties>
</file>